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Proxima Nova"/>
      <p:regular r:id="rId28"/>
      <p:bold r:id="rId29"/>
      <p:italic r:id="rId30"/>
      <p:boldItalic r:id="rId31"/>
    </p:embeddedFont>
    <p:embeddedFont>
      <p:font typeface="Montserrat"/>
      <p:regular r:id="rId32"/>
      <p:bold r:id="rId33"/>
      <p:italic r:id="rId34"/>
      <p:boldItalic r:id="rId35"/>
    </p:embeddedFont>
    <p:embeddedFont>
      <p:font typeface="Lato"/>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ProximaNova-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roximaNova-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roximaNova-boldItalic.fntdata"/><Relationship Id="rId30" Type="http://schemas.openxmlformats.org/officeDocument/2006/relationships/font" Target="fonts/ProximaNova-italic.fntdata"/><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Lato-bold.fntdata"/><Relationship Id="rId14" Type="http://schemas.openxmlformats.org/officeDocument/2006/relationships/slide" Target="slides/slide9.xml"/><Relationship Id="rId36" Type="http://schemas.openxmlformats.org/officeDocument/2006/relationships/font" Target="fonts/Lato-regular.fntdata"/><Relationship Id="rId17" Type="http://schemas.openxmlformats.org/officeDocument/2006/relationships/slide" Target="slides/slide12.xml"/><Relationship Id="rId39" Type="http://schemas.openxmlformats.org/officeDocument/2006/relationships/font" Target="fonts/Lato-boldItalic.fntdata"/><Relationship Id="rId16" Type="http://schemas.openxmlformats.org/officeDocument/2006/relationships/slide" Target="slides/slide11.xml"/><Relationship Id="rId38" Type="http://schemas.openxmlformats.org/officeDocument/2006/relationships/font" Target="fonts/Lato-italic.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90357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9035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b2bebe13d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b2bebe13d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compare our favorite liberal icon with the most conservative justice, Clarence Thomas. </a:t>
            </a:r>
            <a:endParaRPr/>
          </a:p>
          <a:p>
            <a:pPr indent="0" lvl="0" marL="0" rtl="0" algn="l">
              <a:spcBef>
                <a:spcPts val="0"/>
              </a:spcBef>
              <a:spcAft>
                <a:spcPts val="0"/>
              </a:spcAft>
              <a:buNone/>
            </a:pPr>
            <a:r>
              <a:rPr lang="en"/>
              <a:t>MAJOR DIFFERENCES CAN BE FOUND IN ALMOST ALL AREAS, BUT PRIMARILY BETWEEN: </a:t>
            </a:r>
            <a:endParaRPr/>
          </a:p>
          <a:p>
            <a:pPr indent="-317500" lvl="0" marL="457200" rtl="0" algn="l">
              <a:spcBef>
                <a:spcPts val="0"/>
              </a:spcBef>
              <a:spcAft>
                <a:spcPts val="0"/>
              </a:spcAft>
              <a:buSzPts val="1400"/>
              <a:buChar char="-"/>
            </a:pPr>
            <a:r>
              <a:rPr lang="en"/>
              <a:t>Civil Rights, Criminal Procedure, Due Process, Cases pertaining to the First Amendment, Privacy, and Unions</a:t>
            </a:r>
            <a:endParaRPr/>
          </a:p>
          <a:p>
            <a:pPr indent="-317500" lvl="0" marL="457200" rtl="0" algn="l">
              <a:spcBef>
                <a:spcPts val="0"/>
              </a:spcBef>
              <a:spcAft>
                <a:spcPts val="0"/>
              </a:spcAft>
              <a:buSzPts val="1400"/>
              <a:buChar char="-"/>
            </a:pPr>
            <a:r>
              <a:rPr lang="en"/>
              <a:t>Also in Interstate Relations but in the exact opposite way, in that for the few cases voted on by Ginsburg and Thomas pertaining to Interstate relations, Ginsburg has always voted conservatively and Thomas has always voted liberally. </a:t>
            </a:r>
            <a:endParaRPr/>
          </a:p>
          <a:p>
            <a:pPr indent="0" lvl="0" marL="0" rtl="0" algn="l">
              <a:spcBef>
                <a:spcPts val="0"/>
              </a:spcBef>
              <a:spcAft>
                <a:spcPts val="0"/>
              </a:spcAft>
              <a:buNone/>
            </a:pPr>
            <a:r>
              <a:rPr lang="en"/>
              <a:t>Interstate Relations: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2bebe13d1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2bebe13d1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Certainly is a trend over time noticeable in almost all but Justice Thomas, in that most judges, even those considered conservative, have tended to vote more liberal over time, overall. This may have to do with which cases they saw in the given term year, and how that justice leans on that particular issue area, but overall it’s possible that term year may be a significant feature in predicting the lean of a justice’s vote.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c6f90357f_0_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c6f9035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Thomas has been on the bench since 1991, and he will therefore have many more records than Kavanaugh who has been on the bench since 2017.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target classes of conservative and liberal are balanced, so no major threat of dominant class bias.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b2bebe13d1_1_6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b2bebe13d1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There were some missing values in the chosen features, particularly the target variable, the justice’s direction of vote. As seen before, we calculated the justice’s liberal score and therefore know their tendencies. Even so, I chose not to fill in the target variable with these tendencies, in an effort for the model to be purely based on the judge’s actions and not based on any kind of tendency. </a:t>
            </a:r>
            <a:endParaRPr/>
          </a:p>
          <a:p>
            <a:pPr indent="-317500" lvl="0" marL="457200" rtl="0" algn="l">
              <a:spcBef>
                <a:spcPts val="0"/>
              </a:spcBef>
              <a:spcAft>
                <a:spcPts val="0"/>
              </a:spcAft>
              <a:buSzPts val="1400"/>
              <a:buChar char="-"/>
            </a:pPr>
            <a:r>
              <a:rPr lang="en"/>
              <a:t>All of the features chosen are categorical variables, and therefore there is no distributions to be examined and therefore no outliers just by the nature of categorical variables.</a:t>
            </a:r>
            <a:endParaRPr/>
          </a:p>
          <a:p>
            <a:pPr indent="-317500" lvl="0" marL="457200" rtl="0" algn="l">
              <a:spcBef>
                <a:spcPts val="0"/>
              </a:spcBef>
              <a:spcAft>
                <a:spcPts val="0"/>
              </a:spcAft>
              <a:buSzPts val="1400"/>
              <a:buChar char="-"/>
            </a:pPr>
            <a:r>
              <a:rPr lang="en"/>
              <a:t>After converting all categorical variables to dummy variables, there were 274 Features. In order to determine which variables are the most important, i used the Select K Best function from Scikit-learn, which employed the chi-squared test to determine which features are the most significant in explaining the outcome. Even after testing smaller feature sets based on the result of the chi-squared test, the entire feature set still performed better than any limited feature set.</a:t>
            </a:r>
            <a:endParaRPr/>
          </a:p>
          <a:p>
            <a:pPr indent="-317500" lvl="0" marL="457200" rtl="0" algn="l">
              <a:spcBef>
                <a:spcPts val="0"/>
              </a:spcBef>
              <a:spcAft>
                <a:spcPts val="0"/>
              </a:spcAft>
              <a:buSzPts val="1400"/>
              <a:buChar char="-"/>
            </a:pPr>
            <a:r>
              <a:rPr lang="en"/>
              <a:t>This brings into question the ratio… with 274 features, is it too many? An acceptable ratio of records to features is considered to be 10:1 or 15:1. Even after conversion to dummy variables, the ratio of records to features in this model is still about 48:1, which is very appropriate.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c6f90357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c6f90357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models I used in the process of determining the best ones are: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We’ll take a brief look at some of the statistics and tuning processes behind each of these four models.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c6f90357f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c6f90357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 look at logistic regression</a:t>
            </a:r>
            <a:endParaRPr/>
          </a:p>
          <a:p>
            <a:pPr indent="0" lvl="0" marL="0" rtl="0" algn="l">
              <a:spcBef>
                <a:spcPts val="0"/>
              </a:spcBef>
              <a:spcAft>
                <a:spcPts val="0"/>
              </a:spcAft>
              <a:buNone/>
            </a:pPr>
            <a:r>
              <a:rPr lang="en"/>
              <a:t>The best parameters shown here were determined by comparing different solvers, and creating validation curves for the C parameter and the maximum iterations parameter. The only one of interest was C, from which C=0.5 was chosen, resulting in </a:t>
            </a:r>
            <a:endParaRPr/>
          </a:p>
          <a:p>
            <a:pPr indent="0" lvl="0" marL="0" rtl="0" algn="l">
              <a:spcBef>
                <a:spcPts val="0"/>
              </a:spcBef>
              <a:spcAft>
                <a:spcPts val="0"/>
              </a:spcAft>
              <a:buNone/>
            </a:pPr>
            <a:r>
              <a:rPr lang="en"/>
              <a:t>TRAINING DATA</a:t>
            </a:r>
            <a:endParaRPr/>
          </a:p>
          <a:p>
            <a:pPr indent="0" lvl="0" marL="0" rtl="0" algn="l">
              <a:spcBef>
                <a:spcPts val="0"/>
              </a:spcBef>
              <a:spcAft>
                <a:spcPts val="0"/>
              </a:spcAft>
              <a:buNone/>
            </a:pPr>
            <a:r>
              <a:rPr lang="en"/>
              <a:t>TESTING DATA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b2bebe13d1_1_9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b2bebe13d1_1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following parameters for the Random Forest model were found using an extensive and computational expensive process of Random Search and multiple Grid Search Cross Validation processes, which finally resulted at these parameters, which produced a model with scores that to be honest are not much better than the base, default model.</a:t>
            </a:r>
            <a:endParaRPr/>
          </a:p>
          <a:p>
            <a:pPr indent="0" lvl="0" marL="0" rtl="0" algn="l">
              <a:spcBef>
                <a:spcPts val="0"/>
              </a:spcBef>
              <a:spcAft>
                <a:spcPts val="0"/>
              </a:spcAft>
              <a:buNone/>
            </a:pPr>
            <a:r>
              <a:rPr lang="en"/>
              <a:t>TRAIN SCORES 84!</a:t>
            </a:r>
            <a:endParaRPr/>
          </a:p>
          <a:p>
            <a:pPr indent="0" lvl="0" marL="0" rtl="0" algn="l">
              <a:spcBef>
                <a:spcPts val="0"/>
              </a:spcBef>
              <a:spcAft>
                <a:spcPts val="0"/>
              </a:spcAft>
              <a:buNone/>
            </a:pPr>
            <a:r>
              <a:rPr lang="en"/>
              <a:t>BUT TEST SCORE… 70</a:t>
            </a:r>
            <a:endParaRPr/>
          </a:p>
          <a:p>
            <a:pPr indent="0" lvl="0" marL="0" rtl="0" algn="l">
              <a:spcBef>
                <a:spcPts val="0"/>
              </a:spcBef>
              <a:spcAft>
                <a:spcPts val="0"/>
              </a:spcAft>
              <a:buNone/>
            </a:pPr>
            <a:r>
              <a:rPr lang="en"/>
              <a:t>Which is a clear situation of overfitting, of which the Random Forest model is prone to do, and for which I could not find any parameters that prevented this from occurring.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b2bebe13d1_1_1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b2bebe13d1_1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2bebe13d1_1_1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2bebe13d1_1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These are the final parameters determined for the best gradient boosting classifier model,</a:t>
            </a:r>
            <a:endParaRPr/>
          </a:p>
          <a:p>
            <a:pPr indent="0" lvl="0" marL="0" rtl="0" algn="l">
              <a:spcBef>
                <a:spcPts val="0"/>
              </a:spcBef>
              <a:spcAft>
                <a:spcPts val="0"/>
              </a:spcAft>
              <a:buNone/>
            </a:pPr>
            <a:r>
              <a:rPr lang="en"/>
              <a:t>Determined by examining validation curves for many variables, the most interesting of which are learning rate, n_estimators, and max_depth. The others simple produced drastically diminishing results for any variation away from the default.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b2bebe13d1_1_14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b2bebe13d1_1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Gradient Boosting Model clearly has the highest test accuracy, and although it is just barely not the highest training accuracy, this is a testament to less overfitting of the Gradient Boosting Model compared to the Random Forest Model.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Gradient Boosting Classifier is therefore the final model chosen to model this information and predict the outcome. </a:t>
            </a:r>
            <a:endParaRPr/>
          </a:p>
          <a:p>
            <a:pPr indent="0" lvl="0" marL="0" rtl="0" algn="l">
              <a:spcBef>
                <a:spcPts val="0"/>
              </a:spcBef>
              <a:spcAft>
                <a:spcPts val="0"/>
              </a:spcAft>
              <a:buNone/>
            </a:pPr>
            <a:r>
              <a:rPr lang="en"/>
              <a:t>75% is a reasonably high accuracy in predicting the judge’s vote direction. As they say, good enough, or ideally in this case better, than government work.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b2bebe13d1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b2bebe13d1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FIRST a little basis of the model</a:t>
            </a:r>
            <a:endParaRPr/>
          </a:p>
          <a:p>
            <a:pPr indent="-317500" lvl="0" marL="457200" rtl="0" algn="l">
              <a:spcBef>
                <a:spcPts val="0"/>
              </a:spcBef>
              <a:spcAft>
                <a:spcPts val="0"/>
              </a:spcAft>
              <a:buSzPts val="1400"/>
              <a:buChar char="-"/>
            </a:pPr>
            <a:r>
              <a:rPr lang="en"/>
              <a:t>Data is from the supreme court database that has documented extensive information about every case ever argued at the Supreme Court</a:t>
            </a:r>
            <a:endParaRPr/>
          </a:p>
          <a:p>
            <a:pPr indent="-317500" lvl="0" marL="457200" rtl="0" algn="l">
              <a:spcBef>
                <a:spcPts val="0"/>
              </a:spcBef>
              <a:spcAft>
                <a:spcPts val="0"/>
              </a:spcAft>
              <a:buSzPts val="1400"/>
              <a:buChar char="-"/>
            </a:pPr>
            <a:r>
              <a:rPr lang="en"/>
              <a:t>Dataset was pared down to include only our current supreme court justices</a:t>
            </a:r>
            <a:endParaRPr/>
          </a:p>
          <a:p>
            <a:pPr indent="-317500" lvl="0" marL="457200" rtl="0" algn="l">
              <a:spcBef>
                <a:spcPts val="0"/>
              </a:spcBef>
              <a:spcAft>
                <a:spcPts val="0"/>
              </a:spcAft>
              <a:buSzPts val="1400"/>
              <a:buChar char="-"/>
            </a:pPr>
            <a:r>
              <a:rPr lang="en"/>
              <a:t>We’ll touch soon on the difference between conservative and liberal leanings in this context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b2bebe13d1_1_14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b2bebe13d1_1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E"/>
                </a:highlight>
                <a:latin typeface="Proxima Nova"/>
                <a:ea typeface="Proxima Nova"/>
                <a:cs typeface="Proxima Nova"/>
                <a:sym typeface="Proxima Nova"/>
              </a:rPr>
              <a:t>As predicted, the certain justices with a higher record count are considered more important than other features.</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E"/>
                </a:highlight>
                <a:latin typeface="Proxima Nova"/>
                <a:ea typeface="Proxima Nova"/>
                <a:cs typeface="Proxima Nova"/>
                <a:sym typeface="Proxima Nova"/>
              </a:rPr>
              <a:t>Additionally, as predicted, certain terms are considered more important, suggesting that there may be a trend in voting patterns over time with certain justices.</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E"/>
                </a:highlight>
                <a:latin typeface="Proxima Nova"/>
                <a:ea typeface="Proxima Nova"/>
                <a:cs typeface="Proxima Nova"/>
                <a:sym typeface="Proxima Nova"/>
              </a:rPr>
              <a:t>Top 3 Feature Importances besides Justice and Term year are</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1. </a:t>
            </a:r>
            <a:r>
              <a:rPr lang="en" sz="1050">
                <a:solidFill>
                  <a:schemeClr val="dk1"/>
                </a:solidFill>
                <a:highlight>
                  <a:srgbClr val="FFFFFE"/>
                </a:highlight>
                <a:latin typeface="Proxima Nova"/>
                <a:ea typeface="Proxima Nova"/>
                <a:cs typeface="Proxima Nova"/>
                <a:sym typeface="Proxima Nova"/>
              </a:rPr>
              <a:t>Whether or not there is a declaration of Unconstitutionality, which may be predicted</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2. </a:t>
            </a:r>
            <a:r>
              <a:rPr lang="en" sz="1050">
                <a:solidFill>
                  <a:schemeClr val="dk1"/>
                </a:solidFill>
                <a:highlight>
                  <a:srgbClr val="FFFFFE"/>
                </a:highlight>
                <a:latin typeface="Proxima Nova"/>
                <a:ea typeface="Proxima Nova"/>
                <a:cs typeface="Proxima Nova"/>
                <a:sym typeface="Proxima Nova"/>
              </a:rPr>
              <a:t>Interestingly, whether the statute that is being litigated has been argued infrequently.</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3. </a:t>
            </a:r>
            <a:r>
              <a:rPr lang="en" sz="1050">
                <a:solidFill>
                  <a:schemeClr val="dk1"/>
                </a:solidFill>
                <a:highlight>
                  <a:srgbClr val="FFFFFE"/>
                </a:highlight>
                <a:latin typeface="Proxima Nova"/>
                <a:ea typeface="Proxima Nova"/>
                <a:cs typeface="Proxima Nova"/>
                <a:sym typeface="Proxima Nova"/>
              </a:rPr>
              <a:t>Decisions made considering a Constitutional Amendment as the deciding factor in the case.</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chemeClr val="dk1"/>
                </a:solidFill>
                <a:highlight>
                  <a:srgbClr val="FFFFFE"/>
                </a:highlight>
                <a:latin typeface="Proxima Nova"/>
                <a:ea typeface="Proxima Nova"/>
                <a:cs typeface="Proxima Nova"/>
                <a:sym typeface="Proxima Nova"/>
              </a:rPr>
              <a:t>TOP 5 ISSUES:</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1. </a:t>
            </a:r>
            <a:r>
              <a:rPr lang="en" sz="1050">
                <a:solidFill>
                  <a:schemeClr val="dk1"/>
                </a:solidFill>
                <a:highlight>
                  <a:srgbClr val="FFFFFE"/>
                </a:highlight>
                <a:latin typeface="Proxima Nova"/>
                <a:ea typeface="Proxima Nova"/>
                <a:cs typeface="Proxima Nova"/>
                <a:sym typeface="Proxima Nova"/>
              </a:rPr>
              <a:t>Free Exercise of Religion</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2. </a:t>
            </a:r>
            <a:r>
              <a:rPr lang="en" sz="1050">
                <a:solidFill>
                  <a:schemeClr val="dk1"/>
                </a:solidFill>
                <a:highlight>
                  <a:srgbClr val="FFFFFE"/>
                </a:highlight>
                <a:latin typeface="Proxima Nova"/>
                <a:ea typeface="Proxima Nova"/>
                <a:cs typeface="Proxima Nova"/>
                <a:sym typeface="Proxima Nova"/>
              </a:rPr>
              <a:t>Federal Pre-Emption of State Legislation or Regulation</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3. </a:t>
            </a:r>
            <a:r>
              <a:rPr lang="en" sz="1050">
                <a:solidFill>
                  <a:schemeClr val="dk1"/>
                </a:solidFill>
                <a:highlight>
                  <a:srgbClr val="FFFFFE"/>
                </a:highlight>
                <a:latin typeface="Proxima Nova"/>
                <a:ea typeface="Proxima Nova"/>
                <a:cs typeface="Proxima Nova"/>
                <a:sym typeface="Proxima Nova"/>
              </a:rPr>
              <a:t>State or Local Government Tax</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4. </a:t>
            </a:r>
            <a:r>
              <a:rPr lang="en" sz="1050">
                <a:solidFill>
                  <a:schemeClr val="dk1"/>
                </a:solidFill>
                <a:highlight>
                  <a:srgbClr val="FFFFFE"/>
                </a:highlight>
                <a:latin typeface="Proxima Nova"/>
                <a:ea typeface="Proxima Nova"/>
                <a:cs typeface="Proxima Nova"/>
                <a:sym typeface="Proxima Nova"/>
              </a:rPr>
              <a:t>Indigents: US Supreme Court Docketing Fee</a:t>
            </a:r>
            <a:endParaRPr sz="1050">
              <a:solidFill>
                <a:schemeClr val="dk1"/>
              </a:solidFill>
              <a:highlight>
                <a:srgbClr val="FFFFFE"/>
              </a:highlight>
              <a:latin typeface="Proxima Nova"/>
              <a:ea typeface="Proxima Nova"/>
              <a:cs typeface="Proxima Nova"/>
              <a:sym typeface="Proxima Nova"/>
            </a:endParaRPr>
          </a:p>
          <a:p>
            <a:pPr indent="0" lvl="0" marL="0" rtl="0" algn="l">
              <a:lnSpc>
                <a:spcPct val="135714"/>
              </a:lnSpc>
              <a:spcBef>
                <a:spcPts val="0"/>
              </a:spcBef>
              <a:spcAft>
                <a:spcPts val="0"/>
              </a:spcAft>
              <a:buClr>
                <a:schemeClr val="dk1"/>
              </a:buClr>
              <a:buSzPts val="1100"/>
              <a:buFont typeface="Arial"/>
              <a:buNone/>
            </a:pPr>
            <a:r>
              <a:rPr lang="en" sz="1050">
                <a:solidFill>
                  <a:srgbClr val="0000FF"/>
                </a:solidFill>
                <a:highlight>
                  <a:srgbClr val="FFFFFE"/>
                </a:highlight>
                <a:latin typeface="Proxima Nova"/>
                <a:ea typeface="Proxima Nova"/>
                <a:cs typeface="Proxima Nova"/>
                <a:sym typeface="Proxima Nova"/>
              </a:rPr>
              <a:t>5. </a:t>
            </a:r>
            <a:r>
              <a:rPr lang="en" sz="1050">
                <a:solidFill>
                  <a:schemeClr val="dk1"/>
                </a:solidFill>
                <a:highlight>
                  <a:srgbClr val="FFFFFE"/>
                </a:highlight>
                <a:latin typeface="Proxima Nova"/>
                <a:ea typeface="Proxima Nova"/>
                <a:cs typeface="Proxima Nova"/>
                <a:sym typeface="Proxima Nova"/>
              </a:rPr>
              <a:t>Patents and Copyright: Patents</a:t>
            </a:r>
            <a:endParaRPr sz="1050">
              <a:solidFill>
                <a:schemeClr val="dk1"/>
              </a:solidFill>
              <a:highlight>
                <a:srgbClr val="FFFFFE"/>
              </a:highlight>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These top features and issues can be interpreted as issues that see a large scale of divisiveness between the conservative and liberal rulings, and therefore these issues are valuable features in determining which direction a judge will vote an issue. </a:t>
            </a:r>
            <a:endParaRPr>
              <a:latin typeface="Proxima Nova"/>
              <a:ea typeface="Proxima Nova"/>
              <a:cs typeface="Proxima Nova"/>
              <a:sym typeface="Proxima Nova"/>
            </a:endParaRPr>
          </a:p>
          <a:p>
            <a:pPr indent="0" lvl="0" marL="0" rtl="0" algn="l">
              <a:spcBef>
                <a:spcPts val="0"/>
              </a:spcBef>
              <a:spcAft>
                <a:spcPts val="0"/>
              </a:spcAft>
              <a:buNone/>
            </a:pPr>
            <a:r>
              <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In this bar plot of relative importance, you see that justice Clarence Thomas is at the top, followed by Alito, indicating that the model considered these justice’s rulings most in predicting the outcomes, but this is not the extent of this bar, as you can see here, the relative importance of everythign else pales in comparison to the importance of whether or not the justice is Clarence Thomas. This is indicative of a possible limitation of the model and a bias of a dominant class of the justiceName feature. </a:t>
            </a:r>
            <a:endParaRPr>
              <a:latin typeface="Proxima Nova"/>
              <a:ea typeface="Proxima Nova"/>
              <a:cs typeface="Proxima Nova"/>
              <a:sym typeface="Proxima Nova"/>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b2cc29baa3_0_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b2cc29baa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b2cc29baa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b2cc29baa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 so much for attending this presentation on my Supervised Learning Capstone Project, I’ll now open the floor for comments and questions.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b1d6c2de44_0_57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b1d6c2de44_0_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For some background into why this model is interesting and relevant: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c6f90357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c6f90357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Many people view the fight over the supreme court as one of differing interests in our bipartisan system</a:t>
            </a:r>
            <a:endParaRPr/>
          </a:p>
          <a:p>
            <a:pPr indent="-317500" lvl="0" marL="457200" rtl="0" algn="l">
              <a:spcBef>
                <a:spcPts val="0"/>
              </a:spcBef>
              <a:spcAft>
                <a:spcPts val="0"/>
              </a:spcAft>
              <a:buSzPts val="1400"/>
              <a:buChar char="-"/>
            </a:pPr>
            <a:r>
              <a:rPr lang="en"/>
              <a:t>Just this year this fight has caused issues and criticism of large magnitude within the US Senate</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b1d6c2de44_0_6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b1d6c2de44_0_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bipartisan view of the court is often challenged however, with some saying that the SCOTUS Justices are not just politicians in robes, they are not simply pundits of the president who elected them, and some even say that some SCOTUS appointments may result in surprises for the appointing president.</a:t>
            </a:r>
            <a:endParaRPr/>
          </a:p>
          <a:p>
            <a:pPr indent="0" lvl="0" marL="0" rtl="0" algn="l">
              <a:spcBef>
                <a:spcPts val="0"/>
              </a:spcBef>
              <a:spcAft>
                <a:spcPts val="0"/>
              </a:spcAft>
              <a:buNone/>
            </a:pPr>
            <a:r>
              <a:rPr lang="en"/>
              <a:t>Even the Liberal Icon Ruth Bader Ginsburg only voted ‘liberal’ 63% of the time.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6f90357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6f90357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Allow those with appointing powers to higher courts a way to predict how a judge will vote on certain issues, so that a person in power appointing a judge to any court can be fully aware of how that judge might vote on issues of consequence to them.</a:t>
            </a:r>
            <a:endParaRPr/>
          </a:p>
          <a:p>
            <a:pPr indent="-317500" lvl="0" marL="457200" rtl="0" algn="l">
              <a:spcBef>
                <a:spcPts val="0"/>
              </a:spcBef>
              <a:spcAft>
                <a:spcPts val="0"/>
              </a:spcAft>
              <a:buSzPts val="1400"/>
              <a:buChar char="-"/>
            </a:pPr>
            <a:r>
              <a:rPr lang="en"/>
              <a:t>Help petitioners understand how a specific judge might vote on their issue, which could be a resource for them to frame and present the case in such a way as to move the judges in question to vote in their favor </a:t>
            </a:r>
            <a:endParaRPr/>
          </a:p>
          <a:p>
            <a:pPr indent="-317500" lvl="0" marL="457200" rtl="0" algn="l">
              <a:spcBef>
                <a:spcPts val="0"/>
              </a:spcBef>
              <a:spcAft>
                <a:spcPts val="0"/>
              </a:spcAft>
              <a:buSzPts val="1400"/>
              <a:buChar char="-"/>
            </a:pPr>
            <a:r>
              <a:rPr lang="en"/>
              <a:t>Allow media a data-based solution to understand the leanings of our supreme court justices, and provide support in unbiased fact based reporting about the supreme court and issues therein. </a:t>
            </a:r>
            <a:endParaRPr/>
          </a:p>
          <a:p>
            <a:pPr indent="-317500" lvl="0" marL="457200" rtl="0" algn="l">
              <a:spcBef>
                <a:spcPts val="0"/>
              </a:spcBef>
              <a:spcAft>
                <a:spcPts val="0"/>
              </a:spcAft>
              <a:buSzPts val="1400"/>
              <a:buChar char="-"/>
            </a:pPr>
            <a:r>
              <a:rPr lang="en"/>
              <a:t>Provide a data-informed tool for the public to be able to understand how the supreme court justices are voting on issues that are likely to deeply affect them.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c6f90357f_0_1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c6f90357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900">
                <a:solidFill>
                  <a:srgbClr val="444444"/>
                </a:solidFill>
                <a:highlight>
                  <a:srgbClr val="FFFFFF"/>
                </a:highlight>
              </a:rPr>
              <a:t>1. In the context of issues pertaining to criminal procedure, civil rights, First Amendment, due process, privacy, and attorneys, liberal (2)=</a:t>
            </a:r>
            <a:endParaRPr sz="900">
              <a:solidFill>
                <a:srgbClr val="444444"/>
              </a:solidFill>
              <a:highlight>
                <a:srgbClr val="FFFFFF"/>
              </a:highlight>
            </a:endParaRPr>
          </a:p>
          <a:p>
            <a:pPr indent="-285750" lvl="0" marL="457200" rtl="0" algn="l">
              <a:lnSpc>
                <a:spcPct val="115000"/>
              </a:lnSpc>
              <a:spcBef>
                <a:spcPts val="900"/>
              </a:spcBef>
              <a:spcAft>
                <a:spcPts val="0"/>
              </a:spcAft>
              <a:buClr>
                <a:srgbClr val="444444"/>
              </a:buClr>
              <a:buSzPts val="900"/>
              <a:buChar char="●"/>
            </a:pPr>
            <a:r>
              <a:rPr lang="en" sz="900">
                <a:solidFill>
                  <a:srgbClr val="444444"/>
                </a:solidFill>
                <a:highlight>
                  <a:srgbClr val="FFFFFF"/>
                </a:highlight>
              </a:rPr>
              <a:t>pro-person accused or convicted of crime, or denied a jury trial</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pro-civil liberties or civil rights claimant, especially those exercising less protected civil rights (e.g., homosexuality)</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pro-child or juvenile</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pro-indigent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pro-Indian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pro-affirmative action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pro-neutrality in establishment clause cases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pro-female in abortion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pro-underdog</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anti-slavery</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incorporation of foreign territories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anti-government in the context of due process, except for takings clause cases where a pro-government, anti-owner vote is considered liberal except in criminal forfeiture cases or those where the taking is pro-business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violation of due process by exercising jurisdiction over nonresident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pro-attorney or governmental official in non-liability cases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pro-accountability and/or anti-corruption in campaign spending</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pro-privacy vis-a-vis the 1st Amendment where the privacy invaded is that of mental incompetents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pro-disclosure in Freedom of Information Act issues except for employment and student records</a:t>
            </a:r>
            <a:endParaRPr sz="900">
              <a:solidFill>
                <a:srgbClr val="444444"/>
              </a:solidFill>
              <a:highlight>
                <a:srgbClr val="FFFFFF"/>
              </a:highlight>
            </a:endParaRPr>
          </a:p>
          <a:p>
            <a:pPr indent="457200" lvl="0" marL="0" rtl="0" algn="l">
              <a:spcBef>
                <a:spcPts val="900"/>
              </a:spcBef>
              <a:spcAft>
                <a:spcPts val="0"/>
              </a:spcAft>
              <a:buClr>
                <a:schemeClr val="dk1"/>
              </a:buClr>
              <a:buSzPts val="1100"/>
              <a:buFont typeface="Arial"/>
              <a:buNone/>
            </a:pPr>
            <a:r>
              <a:rPr lang="en" sz="900">
                <a:solidFill>
                  <a:srgbClr val="444444"/>
                </a:solidFill>
                <a:highlight>
                  <a:srgbClr val="FFFFFF"/>
                </a:highlight>
              </a:rPr>
              <a:t>conservative (1)=the reverse of above</a:t>
            </a:r>
            <a:endParaRPr sz="900">
              <a:solidFill>
                <a:srgbClr val="444444"/>
              </a:solidFill>
              <a:highlight>
                <a:srgbClr val="FFFFFF"/>
              </a:highlight>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sz="900">
                <a:solidFill>
                  <a:srgbClr val="444444"/>
                </a:solidFill>
                <a:highlight>
                  <a:srgbClr val="FFFFFF"/>
                </a:highlight>
              </a:rPr>
              <a:t>2. In the context of issues pertaining to unions and economic activity, liberal (2)=</a:t>
            </a:r>
            <a:endParaRPr sz="900">
              <a:solidFill>
                <a:srgbClr val="444444"/>
              </a:solidFill>
              <a:highlight>
                <a:srgbClr val="FFFFFF"/>
              </a:highlight>
            </a:endParaRPr>
          </a:p>
          <a:p>
            <a:pPr indent="-285750" lvl="0" marL="457200" rtl="0" algn="l">
              <a:lnSpc>
                <a:spcPct val="115000"/>
              </a:lnSpc>
              <a:spcBef>
                <a:spcPts val="900"/>
              </a:spcBef>
              <a:spcAft>
                <a:spcPts val="0"/>
              </a:spcAft>
              <a:buClr>
                <a:srgbClr val="444444"/>
              </a:buClr>
              <a:buSzPts val="900"/>
              <a:buChar char="●"/>
            </a:pPr>
            <a:r>
              <a:rPr lang="en" sz="900">
                <a:solidFill>
                  <a:srgbClr val="444444"/>
                </a:solidFill>
                <a:highlight>
                  <a:srgbClr val="FFFFFF"/>
                </a:highlight>
              </a:rPr>
              <a:t>pro-union except in union antitrust where liberal = pro-competition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pro-government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anti-business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anti-employer</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pro-competition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pro-injured person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pro-indigent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pro-small business vis-a-vis large business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pro-state/anti-business in state tax cases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pro-debtor</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pro-bankrupt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pro-Indian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pro-environmental protection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pro-economic underdog</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pro-consumer</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pro-accountability in governmental corruption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pro-original grantee, purchaser, or occupant in state and territorial land claims</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anti-union member or employee vis-a-vis union</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anti-union in union antitrust</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anti-union in union or closed shop</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pro-trial in arbitration</a:t>
            </a:r>
            <a:br>
              <a:rPr lang="en" sz="900">
                <a:solidFill>
                  <a:srgbClr val="444444"/>
                </a:solidFill>
                <a:highlight>
                  <a:srgbClr val="FFFFFF"/>
                </a:highlight>
              </a:rPr>
            </a:br>
            <a:br>
              <a:rPr lang="en" sz="900">
                <a:solidFill>
                  <a:srgbClr val="444444"/>
                </a:solidFill>
                <a:highlight>
                  <a:srgbClr val="FFFFFF"/>
                </a:highlight>
              </a:rPr>
            </a:br>
            <a:r>
              <a:rPr lang="en" sz="900">
                <a:solidFill>
                  <a:srgbClr val="444444"/>
                </a:solidFill>
                <a:highlight>
                  <a:srgbClr val="FFFFFF"/>
                </a:highlight>
              </a:rPr>
              <a:t>conservative (1)= reverse of above</a:t>
            </a:r>
            <a:endParaRPr sz="900">
              <a:solidFill>
                <a:srgbClr val="444444"/>
              </a:solidFill>
              <a:highlight>
                <a:srgbClr val="FFFFFF"/>
              </a:highlight>
            </a:endParaRPr>
          </a:p>
          <a:p>
            <a:pPr indent="0" lvl="0" marL="0" rtl="0" algn="l">
              <a:lnSpc>
                <a:spcPct val="115000"/>
              </a:lnSpc>
              <a:spcBef>
                <a:spcPts val="900"/>
              </a:spcBef>
              <a:spcAft>
                <a:spcPts val="0"/>
              </a:spcAft>
              <a:buNone/>
            </a:pPr>
            <a:r>
              <a:rPr lang="en" sz="900">
                <a:solidFill>
                  <a:srgbClr val="444444"/>
                </a:solidFill>
                <a:highlight>
                  <a:srgbClr val="FFFFFF"/>
                </a:highlight>
              </a:rPr>
              <a:t>3. In the context of issues pertaining to judicial power, liberal (2)=</a:t>
            </a:r>
            <a:br>
              <a:rPr lang="en" sz="900">
                <a:solidFill>
                  <a:srgbClr val="444444"/>
                </a:solidFill>
                <a:highlight>
                  <a:srgbClr val="FFFFFF"/>
                </a:highlight>
              </a:rPr>
            </a:br>
            <a:endParaRPr sz="900">
              <a:solidFill>
                <a:srgbClr val="444444"/>
              </a:solidFill>
              <a:highlight>
                <a:srgbClr val="FFFFFF"/>
              </a:highlight>
            </a:endParaRPr>
          </a:p>
          <a:p>
            <a:pPr indent="-285750" lvl="0" marL="457200" rtl="0" algn="l">
              <a:lnSpc>
                <a:spcPct val="115000"/>
              </a:lnSpc>
              <a:spcBef>
                <a:spcPts val="900"/>
              </a:spcBef>
              <a:spcAft>
                <a:spcPts val="0"/>
              </a:spcAft>
              <a:buClr>
                <a:srgbClr val="444444"/>
              </a:buClr>
              <a:buSzPts val="900"/>
              <a:buChar char="●"/>
            </a:pPr>
            <a:r>
              <a:rPr lang="en" sz="900">
                <a:solidFill>
                  <a:srgbClr val="444444"/>
                </a:solidFill>
                <a:highlight>
                  <a:srgbClr val="FFFFFF"/>
                </a:highlight>
              </a:rPr>
              <a:t>pro-exercise of judicial power</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pro-judicial "activism"</a:t>
            </a:r>
            <a:endParaRPr sz="900">
              <a:solidFill>
                <a:srgbClr val="444444"/>
              </a:solidFill>
              <a:highlight>
                <a:srgbClr val="FFFFFF"/>
              </a:highlight>
            </a:endParaRPr>
          </a:p>
          <a:p>
            <a:pPr indent="-285750" lvl="0" marL="457200" rtl="0" algn="l">
              <a:lnSpc>
                <a:spcPct val="115000"/>
              </a:lnSpc>
              <a:spcBef>
                <a:spcPts val="0"/>
              </a:spcBef>
              <a:spcAft>
                <a:spcPts val="0"/>
              </a:spcAft>
              <a:buClr>
                <a:srgbClr val="444444"/>
              </a:buClr>
              <a:buSzPts val="900"/>
              <a:buChar char="●"/>
            </a:pPr>
            <a:r>
              <a:rPr lang="en" sz="900">
                <a:solidFill>
                  <a:srgbClr val="444444"/>
                </a:solidFill>
                <a:highlight>
                  <a:srgbClr val="FFFFFF"/>
                </a:highlight>
              </a:rPr>
              <a:t>pro-judicial review of administrative action</a:t>
            </a:r>
            <a:endParaRPr sz="900">
              <a:solidFill>
                <a:srgbClr val="444444"/>
              </a:solidFill>
              <a:highlight>
                <a:srgbClr val="FFFFFF"/>
              </a:highlight>
            </a:endParaRPr>
          </a:p>
          <a:p>
            <a:pPr indent="0" lvl="0" marL="0" rtl="0" algn="l">
              <a:lnSpc>
                <a:spcPct val="115000"/>
              </a:lnSpc>
              <a:spcBef>
                <a:spcPts val="900"/>
              </a:spcBef>
              <a:spcAft>
                <a:spcPts val="900"/>
              </a:spcAft>
              <a:buNone/>
            </a:pPr>
            <a:r>
              <a:rPr lang="en" sz="900">
                <a:solidFill>
                  <a:srgbClr val="444444"/>
                </a:solidFill>
                <a:highlight>
                  <a:srgbClr val="FFFFFF"/>
                </a:highlight>
              </a:rPr>
              <a:t>	conservative (1)=reverse of above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b2bebe13d1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b2bebe13d1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Justices included are all of the current justices of the supreme court, with the exception of Ruth Bader Ginsburg, who is included in her honor and due to her extensive contributions towards liberal ideology within the court, and Amy Coney Barrett, who is not include as there is not enough data on her supreme court decisions yet.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b1d6c2de44_0_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b1d6c2de44_0_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order to compare the differing leanings of these justices, I used the data to calculate their Liberal Score, which is a common measure used in analysis of courts. The ratio of their liberal leaning votes over all their votes is used to calculate their liberal score, which is the percentage of the time they have voted liberal.</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As aforementioned and seen here, RBG only voted liberal 63 % of the time, however she is known as a liberal icon. Here we see that she clearly is one of the most liberal judges,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But in order to understand liberal and conservative it’s, both important and interesting to look at the issues areas in question and each justice’s liberal scores per issue area to get an understanding of why a model that looks at issues and predicts a judge’s vote is valuable.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4.png"/><Relationship Id="rId4" Type="http://schemas.openxmlformats.org/officeDocument/2006/relationships/image" Target="../media/image19.png"/><Relationship Id="rId5"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hyperlink" Target="http://supremecourtdatabase.org/about.php"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image" Target="../media/image6.jpg"/><Relationship Id="rId5" Type="http://schemas.openxmlformats.org/officeDocument/2006/relationships/image" Target="../media/image3.jpg"/><Relationship Id="rId6" Type="http://schemas.openxmlformats.org/officeDocument/2006/relationships/image" Target="../media/image1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579325"/>
            <a:ext cx="5434500" cy="25779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t>Studying</a:t>
            </a:r>
            <a:endParaRPr b="1" sz="3000"/>
          </a:p>
          <a:p>
            <a:pPr indent="0" lvl="0" marL="0" rtl="0" algn="l">
              <a:spcBef>
                <a:spcPts val="0"/>
              </a:spcBef>
              <a:spcAft>
                <a:spcPts val="0"/>
              </a:spcAft>
              <a:buNone/>
            </a:pPr>
            <a:r>
              <a:rPr b="1" lang="en" sz="5000"/>
              <a:t>SCOTUS</a:t>
            </a:r>
            <a:endParaRPr b="1" sz="5000"/>
          </a:p>
          <a:p>
            <a:pPr indent="0" lvl="0" marL="0" rtl="0" algn="l">
              <a:spcBef>
                <a:spcPts val="0"/>
              </a:spcBef>
              <a:spcAft>
                <a:spcPts val="0"/>
              </a:spcAft>
              <a:buNone/>
            </a:pPr>
            <a:r>
              <a:t/>
            </a:r>
            <a:endParaRPr b="1" sz="2000"/>
          </a:p>
          <a:p>
            <a:pPr indent="0" lvl="0" marL="0" rtl="0" algn="l">
              <a:spcBef>
                <a:spcPts val="0"/>
              </a:spcBef>
              <a:spcAft>
                <a:spcPts val="0"/>
              </a:spcAft>
              <a:buNone/>
            </a:pPr>
            <a:r>
              <a:rPr b="1" lang="en" sz="2000"/>
              <a:t>Using </a:t>
            </a:r>
            <a:r>
              <a:rPr b="1" lang="en" sz="2000">
                <a:solidFill>
                  <a:srgbClr val="E06666"/>
                </a:solidFill>
              </a:rPr>
              <a:t>Supervised Learning Models</a:t>
            </a:r>
            <a:r>
              <a:rPr b="1" lang="en" sz="2000"/>
              <a:t> </a:t>
            </a:r>
            <a:endParaRPr b="1" sz="2000"/>
          </a:p>
          <a:p>
            <a:pPr indent="0" lvl="0" marL="0" rtl="0" algn="l">
              <a:spcBef>
                <a:spcPts val="0"/>
              </a:spcBef>
              <a:spcAft>
                <a:spcPts val="0"/>
              </a:spcAft>
              <a:buNone/>
            </a:pPr>
            <a:r>
              <a:rPr b="1" lang="en" sz="2000"/>
              <a:t>to Predict How the Supreme Court </a:t>
            </a:r>
            <a:r>
              <a:rPr b="1" lang="en" sz="2000"/>
              <a:t>Justices</a:t>
            </a:r>
            <a:r>
              <a:rPr b="1" lang="en" sz="2000"/>
              <a:t> of the United States will Vote</a:t>
            </a:r>
            <a:endParaRPr b="1" sz="2000"/>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Michelle Griffith</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type="title"/>
          </p:nvPr>
        </p:nvSpPr>
        <p:spPr>
          <a:xfrm>
            <a:off x="1297500" y="206400"/>
            <a:ext cx="7523400" cy="139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5500"/>
              <a:t>I S S U E   A R E A S :</a:t>
            </a:r>
            <a:r>
              <a:rPr b="1" lang="en" sz="4700"/>
              <a:t> </a:t>
            </a:r>
            <a:endParaRPr b="1" sz="4700"/>
          </a:p>
          <a:p>
            <a:pPr indent="0" lvl="0" marL="0" rtl="0" algn="l">
              <a:spcBef>
                <a:spcPts val="0"/>
              </a:spcBef>
              <a:spcAft>
                <a:spcPts val="0"/>
              </a:spcAft>
              <a:buNone/>
            </a:pPr>
            <a:r>
              <a:rPr b="1" lang="en"/>
              <a:t>How does RBG compare to Clarence Thomas?</a:t>
            </a:r>
            <a:endParaRPr b="1"/>
          </a:p>
        </p:txBody>
      </p:sp>
      <p:pic>
        <p:nvPicPr>
          <p:cNvPr id="202" name="Google Shape;202;p22"/>
          <p:cNvPicPr preferRelativeResize="0"/>
          <p:nvPr/>
        </p:nvPicPr>
        <p:blipFill rotWithShape="1">
          <a:blip r:embed="rId3">
            <a:alphaModFix/>
          </a:blip>
          <a:srcRect b="0" l="1751" r="51918" t="4743"/>
          <a:stretch/>
        </p:blipFill>
        <p:spPr>
          <a:xfrm>
            <a:off x="94100" y="1794700"/>
            <a:ext cx="4462025" cy="3123000"/>
          </a:xfrm>
          <a:prstGeom prst="rect">
            <a:avLst/>
          </a:prstGeom>
          <a:noFill/>
          <a:ln>
            <a:noFill/>
          </a:ln>
        </p:spPr>
      </p:pic>
      <p:pic>
        <p:nvPicPr>
          <p:cNvPr id="203" name="Google Shape;203;p22"/>
          <p:cNvPicPr preferRelativeResize="0"/>
          <p:nvPr/>
        </p:nvPicPr>
        <p:blipFill rotWithShape="1">
          <a:blip r:embed="rId4">
            <a:alphaModFix/>
          </a:blip>
          <a:srcRect b="0" l="54122" r="0" t="4743"/>
          <a:stretch/>
        </p:blipFill>
        <p:spPr>
          <a:xfrm>
            <a:off x="4556125" y="1794700"/>
            <a:ext cx="4496052" cy="31230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par>
                                <p:cTn fill="hold" nodeType="with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1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3"/>
          <p:cNvPicPr preferRelativeResize="0"/>
          <p:nvPr/>
        </p:nvPicPr>
        <p:blipFill rotWithShape="1">
          <a:blip r:embed="rId3">
            <a:alphaModFix/>
          </a:blip>
          <a:srcRect b="9312" l="8439" r="8737" t="8713"/>
          <a:stretch/>
        </p:blipFill>
        <p:spPr>
          <a:xfrm>
            <a:off x="1274225" y="93075"/>
            <a:ext cx="7748550" cy="4957350"/>
          </a:xfrm>
          <a:prstGeom prst="rect">
            <a:avLst/>
          </a:prstGeom>
          <a:noFill/>
          <a:ln>
            <a:noFill/>
          </a:ln>
        </p:spPr>
      </p:pic>
      <p:sp>
        <p:nvSpPr>
          <p:cNvPr id="209" name="Google Shape;209;p23"/>
          <p:cNvSpPr txBox="1"/>
          <p:nvPr/>
        </p:nvSpPr>
        <p:spPr>
          <a:xfrm rot="-5400000">
            <a:off x="-1224850" y="2694825"/>
            <a:ext cx="3652200" cy="10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6800">
                <a:solidFill>
                  <a:srgbClr val="FFFFFF"/>
                </a:solidFill>
                <a:latin typeface="Lato"/>
                <a:ea typeface="Lato"/>
                <a:cs typeface="Lato"/>
                <a:sym typeface="Lato"/>
              </a:rPr>
              <a:t>T  E  R  M</a:t>
            </a:r>
            <a:endParaRPr b="1" sz="6800">
              <a:solidFill>
                <a:srgbClr val="FFFFFF"/>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pic>
        <p:nvPicPr>
          <p:cNvPr id="214" name="Google Shape;214;p24"/>
          <p:cNvPicPr preferRelativeResize="0"/>
          <p:nvPr/>
        </p:nvPicPr>
        <p:blipFill rotWithShape="1">
          <a:blip r:embed="rId3">
            <a:alphaModFix/>
          </a:blip>
          <a:srcRect b="6162" l="11685" r="8658" t="10567"/>
          <a:stretch/>
        </p:blipFill>
        <p:spPr>
          <a:xfrm>
            <a:off x="5231538" y="557200"/>
            <a:ext cx="3854126" cy="4029100"/>
          </a:xfrm>
          <a:prstGeom prst="rect">
            <a:avLst/>
          </a:prstGeom>
          <a:noFill/>
          <a:ln>
            <a:noFill/>
          </a:ln>
        </p:spPr>
      </p:pic>
      <p:grpSp>
        <p:nvGrpSpPr>
          <p:cNvPr id="215" name="Google Shape;215;p24"/>
          <p:cNvGrpSpPr/>
          <p:nvPr/>
        </p:nvGrpSpPr>
        <p:grpSpPr>
          <a:xfrm>
            <a:off x="1074563" y="557200"/>
            <a:ext cx="4103125" cy="4029100"/>
            <a:chOff x="850250" y="557200"/>
            <a:chExt cx="4103125" cy="4029100"/>
          </a:xfrm>
        </p:grpSpPr>
        <p:pic>
          <p:nvPicPr>
            <p:cNvPr id="216" name="Google Shape;216;p24"/>
            <p:cNvPicPr preferRelativeResize="0"/>
            <p:nvPr/>
          </p:nvPicPr>
          <p:blipFill rotWithShape="1">
            <a:blip r:embed="rId4">
              <a:alphaModFix/>
            </a:blip>
            <a:srcRect b="0" l="11352" r="8248" t="0"/>
            <a:stretch/>
          </p:blipFill>
          <p:spPr>
            <a:xfrm>
              <a:off x="1713950" y="557200"/>
              <a:ext cx="3239425" cy="4029100"/>
            </a:xfrm>
            <a:prstGeom prst="rect">
              <a:avLst/>
            </a:prstGeom>
            <a:noFill/>
            <a:ln>
              <a:noFill/>
            </a:ln>
          </p:spPr>
        </p:pic>
        <p:sp>
          <p:nvSpPr>
            <p:cNvPr id="217" name="Google Shape;217;p24"/>
            <p:cNvSpPr txBox="1"/>
            <p:nvPr/>
          </p:nvSpPr>
          <p:spPr>
            <a:xfrm>
              <a:off x="915350" y="557200"/>
              <a:ext cx="798600" cy="4029000"/>
            </a:xfrm>
            <a:prstGeom prst="rect">
              <a:avLst/>
            </a:prstGeom>
            <a:solidFill>
              <a:srgbClr val="FFFF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
          <p:nvSpPr>
            <p:cNvPr id="218" name="Google Shape;218;p24"/>
            <p:cNvSpPr txBox="1"/>
            <p:nvPr/>
          </p:nvSpPr>
          <p:spPr>
            <a:xfrm>
              <a:off x="969150" y="1085800"/>
              <a:ext cx="7986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Thomas</a:t>
              </a:r>
              <a:endParaRPr sz="1000">
                <a:latin typeface="Lato"/>
                <a:ea typeface="Lato"/>
                <a:cs typeface="Lato"/>
                <a:sym typeface="Lato"/>
              </a:endParaRPr>
            </a:p>
          </p:txBody>
        </p:sp>
        <p:sp>
          <p:nvSpPr>
            <p:cNvPr id="219" name="Google Shape;219;p24"/>
            <p:cNvSpPr txBox="1"/>
            <p:nvPr/>
          </p:nvSpPr>
          <p:spPr>
            <a:xfrm>
              <a:off x="915450" y="1426650"/>
              <a:ext cx="8613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Ginsburg</a:t>
              </a:r>
              <a:endParaRPr sz="1000">
                <a:latin typeface="Lato"/>
                <a:ea typeface="Lato"/>
                <a:cs typeface="Lato"/>
                <a:sym typeface="Lato"/>
              </a:endParaRPr>
            </a:p>
          </p:txBody>
        </p:sp>
        <p:sp>
          <p:nvSpPr>
            <p:cNvPr id="220" name="Google Shape;220;p24"/>
            <p:cNvSpPr txBox="1"/>
            <p:nvPr/>
          </p:nvSpPr>
          <p:spPr>
            <a:xfrm>
              <a:off x="937800" y="1767500"/>
              <a:ext cx="8613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Breyer</a:t>
              </a:r>
              <a:endParaRPr sz="1000">
                <a:latin typeface="Lato"/>
                <a:ea typeface="Lato"/>
                <a:cs typeface="Lato"/>
                <a:sym typeface="Lato"/>
              </a:endParaRPr>
            </a:p>
          </p:txBody>
        </p:sp>
        <p:sp>
          <p:nvSpPr>
            <p:cNvPr id="221" name="Google Shape;221;p24"/>
            <p:cNvSpPr txBox="1"/>
            <p:nvPr/>
          </p:nvSpPr>
          <p:spPr>
            <a:xfrm>
              <a:off x="937800" y="2108350"/>
              <a:ext cx="8613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Roberts</a:t>
              </a:r>
              <a:endParaRPr sz="1000">
                <a:latin typeface="Lato"/>
                <a:ea typeface="Lato"/>
                <a:cs typeface="Lato"/>
                <a:sym typeface="Lato"/>
              </a:endParaRPr>
            </a:p>
          </p:txBody>
        </p:sp>
        <p:sp>
          <p:nvSpPr>
            <p:cNvPr id="222" name="Google Shape;222;p24"/>
            <p:cNvSpPr txBox="1"/>
            <p:nvPr/>
          </p:nvSpPr>
          <p:spPr>
            <a:xfrm>
              <a:off x="904175" y="2449200"/>
              <a:ext cx="8613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Alito</a:t>
              </a:r>
              <a:endParaRPr sz="1000">
                <a:latin typeface="Lato"/>
                <a:ea typeface="Lato"/>
                <a:cs typeface="Lato"/>
                <a:sym typeface="Lato"/>
              </a:endParaRPr>
            </a:p>
          </p:txBody>
        </p:sp>
        <p:sp>
          <p:nvSpPr>
            <p:cNvPr id="223" name="Google Shape;223;p24"/>
            <p:cNvSpPr txBox="1"/>
            <p:nvPr/>
          </p:nvSpPr>
          <p:spPr>
            <a:xfrm>
              <a:off x="870425" y="2790050"/>
              <a:ext cx="9288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Sotomayor</a:t>
              </a:r>
              <a:endParaRPr sz="1000">
                <a:latin typeface="Lato"/>
                <a:ea typeface="Lato"/>
                <a:cs typeface="Lato"/>
                <a:sym typeface="Lato"/>
              </a:endParaRPr>
            </a:p>
          </p:txBody>
        </p:sp>
        <p:sp>
          <p:nvSpPr>
            <p:cNvPr id="224" name="Google Shape;224;p24"/>
            <p:cNvSpPr txBox="1"/>
            <p:nvPr/>
          </p:nvSpPr>
          <p:spPr>
            <a:xfrm>
              <a:off x="850250" y="3130900"/>
              <a:ext cx="9288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Kagan</a:t>
              </a:r>
              <a:endParaRPr sz="1000">
                <a:latin typeface="Lato"/>
                <a:ea typeface="Lato"/>
                <a:cs typeface="Lato"/>
                <a:sym typeface="Lato"/>
              </a:endParaRPr>
            </a:p>
          </p:txBody>
        </p:sp>
        <p:sp>
          <p:nvSpPr>
            <p:cNvPr id="225" name="Google Shape;225;p24"/>
            <p:cNvSpPr txBox="1"/>
            <p:nvPr/>
          </p:nvSpPr>
          <p:spPr>
            <a:xfrm>
              <a:off x="850250" y="3471750"/>
              <a:ext cx="9288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Gorsuch</a:t>
              </a:r>
              <a:endParaRPr sz="1000">
                <a:latin typeface="Lato"/>
                <a:ea typeface="Lato"/>
                <a:cs typeface="Lato"/>
                <a:sym typeface="Lato"/>
              </a:endParaRPr>
            </a:p>
          </p:txBody>
        </p:sp>
        <p:sp>
          <p:nvSpPr>
            <p:cNvPr id="226" name="Google Shape;226;p24"/>
            <p:cNvSpPr txBox="1"/>
            <p:nvPr/>
          </p:nvSpPr>
          <p:spPr>
            <a:xfrm>
              <a:off x="870425" y="3812600"/>
              <a:ext cx="928800" cy="2514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1200">
                  <a:latin typeface="Lato"/>
                  <a:ea typeface="Lato"/>
                  <a:cs typeface="Lato"/>
                  <a:sym typeface="Lato"/>
                </a:rPr>
                <a:t>Kavanaugh</a:t>
              </a:r>
              <a:endParaRPr sz="1000">
                <a:latin typeface="Lato"/>
                <a:ea typeface="Lato"/>
                <a:cs typeface="Lato"/>
                <a:sym typeface="Lato"/>
              </a:endParaRPr>
            </a:p>
          </p:txBody>
        </p:sp>
      </p:grpSp>
      <p:sp>
        <p:nvSpPr>
          <p:cNvPr id="227" name="Google Shape;227;p24"/>
          <p:cNvSpPr txBox="1"/>
          <p:nvPr/>
        </p:nvSpPr>
        <p:spPr>
          <a:xfrm>
            <a:off x="933250" y="4648275"/>
            <a:ext cx="40200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228" name="Google Shape;228;p24"/>
          <p:cNvSpPr txBox="1"/>
          <p:nvPr/>
        </p:nvSpPr>
        <p:spPr>
          <a:xfrm>
            <a:off x="1199075" y="4540725"/>
            <a:ext cx="3854100" cy="5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Lato"/>
                <a:ea typeface="Lato"/>
                <a:cs typeface="Lato"/>
                <a:sym typeface="Lato"/>
              </a:rPr>
              <a:t>RECORD COUNT PER JUSTICE</a:t>
            </a:r>
            <a:endParaRPr b="1" sz="1800">
              <a:solidFill>
                <a:srgbClr val="FFFFFF"/>
              </a:solidFill>
              <a:latin typeface="Lato"/>
              <a:ea typeface="Lato"/>
              <a:cs typeface="Lato"/>
              <a:sym typeface="Lato"/>
            </a:endParaRPr>
          </a:p>
        </p:txBody>
      </p:sp>
      <p:sp>
        <p:nvSpPr>
          <p:cNvPr id="229" name="Google Shape;229;p24"/>
          <p:cNvSpPr txBox="1"/>
          <p:nvPr/>
        </p:nvSpPr>
        <p:spPr>
          <a:xfrm>
            <a:off x="5231550" y="4540725"/>
            <a:ext cx="3854100" cy="556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700">
                <a:solidFill>
                  <a:srgbClr val="FFFFFF"/>
                </a:solidFill>
                <a:latin typeface="Lato"/>
                <a:ea typeface="Lato"/>
                <a:cs typeface="Lato"/>
                <a:sym typeface="Lato"/>
              </a:rPr>
              <a:t>RECORD COUNT PER TARGET CLASS</a:t>
            </a:r>
            <a:endParaRPr b="1" sz="1800">
              <a:solidFill>
                <a:srgbClr val="FFFFFF"/>
              </a:solidFill>
              <a:latin typeface="Lato"/>
              <a:ea typeface="Lato"/>
              <a:cs typeface="Lato"/>
              <a:sym typeface="Lato"/>
            </a:endParaRPr>
          </a:p>
        </p:txBody>
      </p:sp>
      <p:sp>
        <p:nvSpPr>
          <p:cNvPr id="230" name="Google Shape;230;p24"/>
          <p:cNvSpPr txBox="1"/>
          <p:nvPr/>
        </p:nvSpPr>
        <p:spPr>
          <a:xfrm>
            <a:off x="1128800" y="5100"/>
            <a:ext cx="7956900" cy="49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200">
                <a:solidFill>
                  <a:srgbClr val="FFFFFF"/>
                </a:solidFill>
                <a:latin typeface="Lato"/>
                <a:ea typeface="Lato"/>
                <a:cs typeface="Lato"/>
                <a:sym typeface="Lato"/>
              </a:rPr>
              <a:t>B A L A N C E   O F   T A R G E T   C L A S S E S   &amp;   F E A T U R E S</a:t>
            </a:r>
            <a:endParaRPr b="1" sz="2200">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14"/>
                                        </p:tgtEl>
                                        <p:attrNameLst>
                                          <p:attrName>style.visibility</p:attrName>
                                        </p:attrNameLst>
                                      </p:cBhvr>
                                      <p:to>
                                        <p:strVal val="visible"/>
                                      </p:to>
                                    </p:set>
                                    <p:anim calcmode="lin" valueType="num">
                                      <p:cBhvr additive="base">
                                        <p:cTn dur="1000"/>
                                        <p:tgtEl>
                                          <p:spTgt spid="214"/>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2">
                                  <p:stCondLst>
                                    <p:cond delay="0"/>
                                  </p:stCondLst>
                                  <p:childTnLst>
                                    <p:set>
                                      <p:cBhvr>
                                        <p:cTn dur="1" fill="hold">
                                          <p:stCondLst>
                                            <p:cond delay="0"/>
                                          </p:stCondLst>
                                        </p:cTn>
                                        <p:tgtEl>
                                          <p:spTgt spid="229"/>
                                        </p:tgtEl>
                                        <p:attrNameLst>
                                          <p:attrName>style.visibility</p:attrName>
                                        </p:attrNameLst>
                                      </p:cBhvr>
                                      <p:to>
                                        <p:strVal val="visible"/>
                                      </p:to>
                                    </p:set>
                                    <p:anim calcmode="lin" valueType="num">
                                      <p:cBhvr additive="base">
                                        <p:cTn dur="1000"/>
                                        <p:tgtEl>
                                          <p:spTgt spid="22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215"/>
                                        </p:tgtEl>
                                        <p:attrNameLst>
                                          <p:attrName>style.visibility</p:attrName>
                                        </p:attrNameLst>
                                      </p:cBhvr>
                                      <p:to>
                                        <p:strVal val="visible"/>
                                      </p:to>
                                    </p:set>
                                    <p:anim calcmode="lin" valueType="num">
                                      <p:cBhvr additive="base">
                                        <p:cTn dur="1000"/>
                                        <p:tgtEl>
                                          <p:spTgt spid="215"/>
                                        </p:tgtEl>
                                        <p:attrNameLst>
                                          <p:attrName>ppt_x</p:attrName>
                                        </p:attrNameLst>
                                      </p:cBhvr>
                                      <p:tavLst>
                                        <p:tav fmla="" tm="0">
                                          <p:val>
                                            <p:strVal val="#ppt_x-1"/>
                                          </p:val>
                                        </p:tav>
                                        <p:tav fmla="" tm="100000">
                                          <p:val>
                                            <p:strVal val="#ppt_x"/>
                                          </p:val>
                                        </p:tav>
                                      </p:tavLst>
                                    </p:anim>
                                  </p:childTnLst>
                                </p:cTn>
                              </p:par>
                              <p:par>
                                <p:cTn fill="hold" nodeType="withEffect" presetClass="entr" presetID="2" presetSubtype="8">
                                  <p:stCondLst>
                                    <p:cond delay="0"/>
                                  </p:stCondLst>
                                  <p:childTnLst>
                                    <p:set>
                                      <p:cBhvr>
                                        <p:cTn dur="1" fill="hold">
                                          <p:stCondLst>
                                            <p:cond delay="0"/>
                                          </p:stCondLst>
                                        </p:cTn>
                                        <p:tgtEl>
                                          <p:spTgt spid="228"/>
                                        </p:tgtEl>
                                        <p:attrNameLst>
                                          <p:attrName>style.visibility</p:attrName>
                                        </p:attrNameLst>
                                      </p:cBhvr>
                                      <p:to>
                                        <p:strVal val="visible"/>
                                      </p:to>
                                    </p:set>
                                    <p:anim calcmode="lin" valueType="num">
                                      <p:cBhvr additive="base">
                                        <p:cTn dur="1000"/>
                                        <p:tgtEl>
                                          <p:spTgt spid="22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5"/>
          <p:cNvSpPr txBox="1"/>
          <p:nvPr/>
        </p:nvSpPr>
        <p:spPr>
          <a:xfrm>
            <a:off x="170375" y="159725"/>
            <a:ext cx="44016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rgbClr val="FFFFFF"/>
                </a:solidFill>
                <a:latin typeface="Lato"/>
                <a:ea typeface="Lato"/>
                <a:cs typeface="Lato"/>
                <a:sym typeface="Lato"/>
              </a:rPr>
              <a:t>A BRIEF LOOK AT THE PROCESS OF</a:t>
            </a:r>
            <a:endParaRPr b="1" sz="1500">
              <a:solidFill>
                <a:srgbClr val="FFFFFF"/>
              </a:solidFill>
              <a:latin typeface="Lato"/>
              <a:ea typeface="Lato"/>
              <a:cs typeface="Lato"/>
              <a:sym typeface="Lato"/>
            </a:endParaRPr>
          </a:p>
          <a:p>
            <a:pPr indent="0" lvl="0" marL="0" rtl="0" algn="l">
              <a:spcBef>
                <a:spcPts val="0"/>
              </a:spcBef>
              <a:spcAft>
                <a:spcPts val="0"/>
              </a:spcAft>
              <a:buNone/>
            </a:pPr>
            <a:r>
              <a:rPr b="1" lang="en" sz="4000">
                <a:solidFill>
                  <a:srgbClr val="FFFFFF"/>
                </a:solidFill>
                <a:latin typeface="Lato"/>
                <a:ea typeface="Lato"/>
                <a:cs typeface="Lato"/>
                <a:sym typeface="Lato"/>
              </a:rPr>
              <a:t>EXPLORATORY DATA ANALYSIS</a:t>
            </a:r>
            <a:r>
              <a:rPr b="1" lang="en" sz="4000">
                <a:solidFill>
                  <a:srgbClr val="FFFFFF"/>
                </a:solidFill>
                <a:latin typeface="Lato"/>
                <a:ea typeface="Lato"/>
                <a:cs typeface="Lato"/>
                <a:sym typeface="Lato"/>
              </a:rPr>
              <a:t>:</a:t>
            </a:r>
            <a:endParaRPr b="1" sz="4000">
              <a:solidFill>
                <a:srgbClr val="FFFFFF"/>
              </a:solidFill>
              <a:latin typeface="Lato"/>
              <a:ea typeface="Lato"/>
              <a:cs typeface="Lato"/>
              <a:sym typeface="Lato"/>
            </a:endParaRPr>
          </a:p>
        </p:txBody>
      </p:sp>
      <p:sp>
        <p:nvSpPr>
          <p:cNvPr id="236" name="Google Shape;236;p25"/>
          <p:cNvSpPr txBox="1"/>
          <p:nvPr/>
        </p:nvSpPr>
        <p:spPr>
          <a:xfrm>
            <a:off x="127775" y="1787250"/>
            <a:ext cx="5899500" cy="784500"/>
          </a:xfrm>
          <a:prstGeom prst="rect">
            <a:avLst/>
          </a:prstGeom>
          <a:noFill/>
          <a:ln>
            <a:noFill/>
          </a:ln>
        </p:spPr>
        <p:txBody>
          <a:bodyPr anchorCtr="0" anchor="t" bIns="91425" lIns="91425" spcFirstLastPara="1" rIns="91425" wrap="square" tIns="91425">
            <a:noAutofit/>
          </a:bodyPr>
          <a:lstStyle/>
          <a:p>
            <a:pPr indent="-374650" lvl="0" marL="457200" rtl="0" algn="l">
              <a:lnSpc>
                <a:spcPct val="100000"/>
              </a:lnSpc>
              <a:spcBef>
                <a:spcPts val="0"/>
              </a:spcBef>
              <a:spcAft>
                <a:spcPts val="0"/>
              </a:spcAft>
              <a:buClr>
                <a:srgbClr val="CC0000"/>
              </a:buClr>
              <a:buSzPts val="2300"/>
              <a:buFont typeface="Lato"/>
              <a:buChar char="●"/>
            </a:pPr>
            <a:r>
              <a:rPr lang="en" sz="2300">
                <a:solidFill>
                  <a:srgbClr val="CC0000"/>
                </a:solidFill>
                <a:latin typeface="Lato"/>
                <a:ea typeface="Lato"/>
                <a:cs typeface="Lato"/>
                <a:sym typeface="Lato"/>
              </a:rPr>
              <a:t>Missing Values &amp; Outliers in Dataset</a:t>
            </a:r>
            <a:endParaRPr sz="2300">
              <a:solidFill>
                <a:srgbClr val="CC0000"/>
              </a:solidFill>
              <a:latin typeface="Lato"/>
              <a:ea typeface="Lato"/>
              <a:cs typeface="Lato"/>
              <a:sym typeface="Lato"/>
            </a:endParaRPr>
          </a:p>
          <a:p>
            <a:pPr indent="-330200" lvl="1" marL="914400" rtl="0" algn="l">
              <a:lnSpc>
                <a:spcPct val="100000"/>
              </a:lnSpc>
              <a:spcBef>
                <a:spcPts val="0"/>
              </a:spcBef>
              <a:spcAft>
                <a:spcPts val="0"/>
              </a:spcAft>
              <a:buClr>
                <a:srgbClr val="CC0000"/>
              </a:buClr>
              <a:buSzPts val="1600"/>
              <a:buFont typeface="Lato"/>
              <a:buChar char="○"/>
            </a:pPr>
            <a:r>
              <a:rPr lang="en" sz="1600">
                <a:solidFill>
                  <a:srgbClr val="CC0000"/>
                </a:solidFill>
                <a:latin typeface="Lato"/>
                <a:ea typeface="Lato"/>
                <a:cs typeface="Lato"/>
                <a:sym typeface="Lato"/>
              </a:rPr>
              <a:t>14,366 records to 13,175 records after null dropped</a:t>
            </a:r>
            <a:endParaRPr sz="2800">
              <a:solidFill>
                <a:srgbClr val="CC0000"/>
              </a:solidFill>
              <a:latin typeface="Lato"/>
              <a:ea typeface="Lato"/>
              <a:cs typeface="Lato"/>
              <a:sym typeface="Lato"/>
            </a:endParaRPr>
          </a:p>
        </p:txBody>
      </p:sp>
      <p:sp>
        <p:nvSpPr>
          <p:cNvPr id="237" name="Google Shape;237;p25"/>
          <p:cNvSpPr txBox="1"/>
          <p:nvPr/>
        </p:nvSpPr>
        <p:spPr>
          <a:xfrm>
            <a:off x="127775" y="2616625"/>
            <a:ext cx="6351000" cy="784500"/>
          </a:xfrm>
          <a:prstGeom prst="rect">
            <a:avLst/>
          </a:prstGeom>
          <a:noFill/>
          <a:ln>
            <a:noFill/>
          </a:ln>
        </p:spPr>
        <p:txBody>
          <a:bodyPr anchorCtr="0" anchor="t" bIns="91425" lIns="91425" spcFirstLastPara="1" rIns="91425" wrap="square" tIns="91425">
            <a:noAutofit/>
          </a:bodyPr>
          <a:lstStyle/>
          <a:p>
            <a:pPr indent="-374650" lvl="0" marL="457200" rtl="0" algn="l">
              <a:lnSpc>
                <a:spcPct val="100000"/>
              </a:lnSpc>
              <a:spcBef>
                <a:spcPts val="0"/>
              </a:spcBef>
              <a:spcAft>
                <a:spcPts val="0"/>
              </a:spcAft>
              <a:buClr>
                <a:srgbClr val="3C78D8"/>
              </a:buClr>
              <a:buSzPts val="2300"/>
              <a:buFont typeface="Lato"/>
              <a:buChar char="●"/>
            </a:pPr>
            <a:r>
              <a:rPr lang="en" sz="2300">
                <a:solidFill>
                  <a:srgbClr val="3C78D8"/>
                </a:solidFill>
                <a:latin typeface="Lato"/>
                <a:ea typeface="Lato"/>
                <a:cs typeface="Lato"/>
                <a:sym typeface="Lato"/>
              </a:rPr>
              <a:t>Ranking All Features with</a:t>
            </a:r>
            <a:r>
              <a:rPr lang="en" sz="2300">
                <a:solidFill>
                  <a:srgbClr val="3C78D8"/>
                </a:solidFill>
                <a:latin typeface="Lato"/>
                <a:ea typeface="Lato"/>
                <a:cs typeface="Lato"/>
                <a:sym typeface="Lato"/>
              </a:rPr>
              <a:t> Select K-Best</a:t>
            </a:r>
            <a:endParaRPr sz="2300">
              <a:solidFill>
                <a:srgbClr val="3C78D8"/>
              </a:solidFill>
              <a:latin typeface="Lato"/>
              <a:ea typeface="Lato"/>
              <a:cs typeface="Lato"/>
              <a:sym typeface="Lato"/>
            </a:endParaRPr>
          </a:p>
          <a:p>
            <a:pPr indent="-330200" lvl="1" marL="914400" rtl="0" algn="l">
              <a:spcBef>
                <a:spcPts val="0"/>
              </a:spcBef>
              <a:spcAft>
                <a:spcPts val="0"/>
              </a:spcAft>
              <a:buClr>
                <a:srgbClr val="3C78D8"/>
              </a:buClr>
              <a:buSzPts val="1600"/>
              <a:buFont typeface="Lato"/>
              <a:buChar char="○"/>
            </a:pPr>
            <a:r>
              <a:rPr lang="en" sz="1600">
                <a:solidFill>
                  <a:srgbClr val="3C78D8"/>
                </a:solidFill>
                <a:latin typeface="Lato"/>
                <a:ea typeface="Lato"/>
                <a:cs typeface="Lato"/>
                <a:sym typeface="Lato"/>
              </a:rPr>
              <a:t>274 Features After One Hot Encoding</a:t>
            </a:r>
            <a:endParaRPr sz="1600">
              <a:solidFill>
                <a:srgbClr val="3C78D8"/>
              </a:solidFill>
              <a:latin typeface="Lato"/>
              <a:ea typeface="Lato"/>
              <a:cs typeface="Lato"/>
              <a:sym typeface="Lato"/>
            </a:endParaRPr>
          </a:p>
          <a:p>
            <a:pPr indent="-330200" lvl="1" marL="914400" rtl="0" algn="l">
              <a:lnSpc>
                <a:spcPct val="100000"/>
              </a:lnSpc>
              <a:spcBef>
                <a:spcPts val="0"/>
              </a:spcBef>
              <a:spcAft>
                <a:spcPts val="0"/>
              </a:spcAft>
              <a:buClr>
                <a:srgbClr val="3C78D8"/>
              </a:buClr>
              <a:buSzPts val="1600"/>
              <a:buFont typeface="Lato"/>
              <a:buChar char="○"/>
            </a:pPr>
            <a:r>
              <a:rPr lang="en" sz="1600">
                <a:solidFill>
                  <a:srgbClr val="3C78D8"/>
                </a:solidFill>
                <a:latin typeface="Lato"/>
                <a:ea typeface="Lato"/>
                <a:cs typeface="Lato"/>
                <a:sym typeface="Lato"/>
              </a:rPr>
              <a:t>Chi-squared used to rank features in order of importance</a:t>
            </a:r>
            <a:endParaRPr sz="1600">
              <a:solidFill>
                <a:srgbClr val="3C78D8"/>
              </a:solidFill>
              <a:latin typeface="Lato"/>
              <a:ea typeface="Lato"/>
              <a:cs typeface="Lato"/>
              <a:sym typeface="Lato"/>
            </a:endParaRPr>
          </a:p>
          <a:p>
            <a:pPr indent="-330200" lvl="1" marL="914400" rtl="0" algn="l">
              <a:lnSpc>
                <a:spcPct val="100000"/>
              </a:lnSpc>
              <a:spcBef>
                <a:spcPts val="0"/>
              </a:spcBef>
              <a:spcAft>
                <a:spcPts val="0"/>
              </a:spcAft>
              <a:buClr>
                <a:srgbClr val="3C78D8"/>
              </a:buClr>
              <a:buSzPts val="1600"/>
              <a:buFont typeface="Lato"/>
              <a:buChar char="○"/>
            </a:pPr>
            <a:r>
              <a:rPr lang="en" sz="1600">
                <a:solidFill>
                  <a:srgbClr val="3C78D8"/>
                </a:solidFill>
                <a:latin typeface="Lato"/>
                <a:ea typeface="Lato"/>
                <a:cs typeface="Lato"/>
                <a:sym typeface="Lato"/>
              </a:rPr>
              <a:t>E</a:t>
            </a:r>
            <a:r>
              <a:rPr lang="en" sz="1600">
                <a:solidFill>
                  <a:srgbClr val="3C78D8"/>
                </a:solidFill>
                <a:latin typeface="Lato"/>
                <a:ea typeface="Lato"/>
                <a:cs typeface="Lato"/>
                <a:sym typeface="Lato"/>
              </a:rPr>
              <a:t>ntire feature set performs better than limited feature set</a:t>
            </a:r>
            <a:endParaRPr sz="1600">
              <a:solidFill>
                <a:srgbClr val="3C78D8"/>
              </a:solidFill>
              <a:latin typeface="Lato"/>
              <a:ea typeface="Lato"/>
              <a:cs typeface="Lato"/>
              <a:sym typeface="Lato"/>
            </a:endParaRPr>
          </a:p>
          <a:p>
            <a:pPr indent="0" lvl="0" marL="457200" rtl="0" algn="l">
              <a:lnSpc>
                <a:spcPct val="100000"/>
              </a:lnSpc>
              <a:spcBef>
                <a:spcPts val="0"/>
              </a:spcBef>
              <a:spcAft>
                <a:spcPts val="0"/>
              </a:spcAft>
              <a:buNone/>
            </a:pPr>
            <a:r>
              <a:t/>
            </a:r>
            <a:endParaRPr sz="2800">
              <a:solidFill>
                <a:srgbClr val="3C78D8"/>
              </a:solidFill>
              <a:latin typeface="Lato"/>
              <a:ea typeface="Lato"/>
              <a:cs typeface="Lato"/>
              <a:sym typeface="Lato"/>
            </a:endParaRPr>
          </a:p>
        </p:txBody>
      </p:sp>
      <p:sp>
        <p:nvSpPr>
          <p:cNvPr id="238" name="Google Shape;238;p25"/>
          <p:cNvSpPr txBox="1"/>
          <p:nvPr/>
        </p:nvSpPr>
        <p:spPr>
          <a:xfrm>
            <a:off x="170375" y="3867575"/>
            <a:ext cx="6559500" cy="960300"/>
          </a:xfrm>
          <a:prstGeom prst="rect">
            <a:avLst/>
          </a:prstGeom>
          <a:noFill/>
          <a:ln>
            <a:noFill/>
          </a:ln>
        </p:spPr>
        <p:txBody>
          <a:bodyPr anchorCtr="0" anchor="t" bIns="91425" lIns="91425" spcFirstLastPara="1" rIns="91425" wrap="square" tIns="91425">
            <a:noAutofit/>
          </a:bodyPr>
          <a:lstStyle/>
          <a:p>
            <a:pPr indent="-374650" lvl="0" marL="457200" rtl="0" algn="l">
              <a:spcBef>
                <a:spcPts val="0"/>
              </a:spcBef>
              <a:spcAft>
                <a:spcPts val="0"/>
              </a:spcAft>
              <a:buClr>
                <a:srgbClr val="CC0000"/>
              </a:buClr>
              <a:buSzPts val="2300"/>
              <a:buFont typeface="Lato"/>
              <a:buChar char="●"/>
            </a:pPr>
            <a:r>
              <a:rPr lang="en" sz="2300">
                <a:solidFill>
                  <a:srgbClr val="CC0000"/>
                </a:solidFill>
                <a:latin typeface="Lato"/>
                <a:ea typeface="Lato"/>
                <a:cs typeface="Lato"/>
                <a:sym typeface="Lato"/>
              </a:rPr>
              <a:t>Ratio of Records to Features </a:t>
            </a:r>
            <a:endParaRPr sz="2300">
              <a:solidFill>
                <a:srgbClr val="CC0000"/>
              </a:solidFill>
              <a:latin typeface="Lato"/>
              <a:ea typeface="Lato"/>
              <a:cs typeface="Lato"/>
              <a:sym typeface="Lato"/>
            </a:endParaRPr>
          </a:p>
          <a:p>
            <a:pPr indent="0" lvl="0" marL="457200" rtl="0" algn="l">
              <a:spcBef>
                <a:spcPts val="0"/>
              </a:spcBef>
              <a:spcAft>
                <a:spcPts val="0"/>
              </a:spcAft>
              <a:buNone/>
            </a:pPr>
            <a:r>
              <a:rPr lang="en" sz="2300">
                <a:solidFill>
                  <a:srgbClr val="CC0000"/>
                </a:solidFill>
                <a:latin typeface="Lato"/>
                <a:ea typeface="Lato"/>
                <a:cs typeface="Lato"/>
                <a:sym typeface="Lato"/>
              </a:rPr>
              <a:t>After One Hot Encoding:</a:t>
            </a:r>
            <a:endParaRPr sz="2300">
              <a:solidFill>
                <a:srgbClr val="CC0000"/>
              </a:solidFill>
              <a:latin typeface="Lato"/>
              <a:ea typeface="Lato"/>
              <a:cs typeface="Lato"/>
              <a:sym typeface="Lato"/>
            </a:endParaRPr>
          </a:p>
          <a:p>
            <a:pPr indent="-330200" lvl="1" marL="914400" rtl="0" algn="l">
              <a:spcBef>
                <a:spcPts val="0"/>
              </a:spcBef>
              <a:spcAft>
                <a:spcPts val="0"/>
              </a:spcAft>
              <a:buClr>
                <a:srgbClr val="CC0000"/>
              </a:buClr>
              <a:buSzPts val="1600"/>
              <a:buFont typeface="Lato"/>
              <a:buChar char="○"/>
            </a:pPr>
            <a:r>
              <a:rPr lang="en" sz="1600">
                <a:solidFill>
                  <a:srgbClr val="CC0000"/>
                </a:solidFill>
                <a:latin typeface="Lato"/>
                <a:ea typeface="Lato"/>
                <a:cs typeface="Lato"/>
                <a:sym typeface="Lato"/>
              </a:rPr>
              <a:t>13,175 : 274   →   ~48 : 1</a:t>
            </a:r>
            <a:endParaRPr sz="1600">
              <a:solidFill>
                <a:srgbClr val="CC0000"/>
              </a:solidFill>
              <a:latin typeface="Lato"/>
              <a:ea typeface="Lato"/>
              <a:cs typeface="Lato"/>
              <a:sym typeface="Lato"/>
            </a:endParaRPr>
          </a:p>
          <a:p>
            <a:pPr indent="0" lvl="0" marL="0" rtl="0" algn="l">
              <a:spcBef>
                <a:spcPts val="0"/>
              </a:spcBef>
              <a:spcAft>
                <a:spcPts val="0"/>
              </a:spcAft>
              <a:buNone/>
            </a:pPr>
            <a:r>
              <a:t/>
            </a:r>
            <a:endParaRPr>
              <a:solidFill>
                <a:srgbClr val="CC0000"/>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6"/>
                                        </p:tgtEl>
                                        <p:attrNameLst>
                                          <p:attrName>style.visibility</p:attrName>
                                        </p:attrNameLst>
                                      </p:cBhvr>
                                      <p:to>
                                        <p:strVal val="visible"/>
                                      </p:to>
                                    </p:set>
                                    <p:animEffect filter="fade" transition="in">
                                      <p:cBhvr>
                                        <p:cTn dur="1000"/>
                                        <p:tgtEl>
                                          <p:spTgt spid="23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7"/>
                                        </p:tgtEl>
                                        <p:attrNameLst>
                                          <p:attrName>style.visibility</p:attrName>
                                        </p:attrNameLst>
                                      </p:cBhvr>
                                      <p:to>
                                        <p:strVal val="visible"/>
                                      </p:to>
                                    </p:set>
                                    <p:animEffect filter="fade" transition="in">
                                      <p:cBhvr>
                                        <p:cTn dur="1000"/>
                                        <p:tgtEl>
                                          <p:spTgt spid="23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8"/>
                                        </p:tgtEl>
                                        <p:attrNameLst>
                                          <p:attrName>style.visibility</p:attrName>
                                        </p:attrNameLst>
                                      </p:cBhvr>
                                      <p:to>
                                        <p:strVal val="visible"/>
                                      </p:to>
                                    </p:set>
                                    <p:animEffect filter="fade" transition="in">
                                      <p:cBhvr>
                                        <p:cTn dur="1000"/>
                                        <p:tgtEl>
                                          <p:spTgt spid="23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6"/>
          <p:cNvSpPr txBox="1"/>
          <p:nvPr/>
        </p:nvSpPr>
        <p:spPr>
          <a:xfrm>
            <a:off x="170375" y="159725"/>
            <a:ext cx="44016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600">
                <a:solidFill>
                  <a:srgbClr val="CC0000"/>
                </a:solidFill>
                <a:latin typeface="Lato"/>
                <a:ea typeface="Lato"/>
                <a:cs typeface="Lato"/>
                <a:sym typeface="Lato"/>
              </a:rPr>
              <a:t>MODELS USED:</a:t>
            </a:r>
            <a:endParaRPr b="1" sz="4600">
              <a:solidFill>
                <a:srgbClr val="CC0000"/>
              </a:solidFill>
              <a:latin typeface="Lato"/>
              <a:ea typeface="Lato"/>
              <a:cs typeface="Lato"/>
              <a:sym typeface="Lato"/>
            </a:endParaRPr>
          </a:p>
        </p:txBody>
      </p:sp>
      <p:sp>
        <p:nvSpPr>
          <p:cNvPr id="244" name="Google Shape;244;p26"/>
          <p:cNvSpPr txBox="1"/>
          <p:nvPr/>
        </p:nvSpPr>
        <p:spPr>
          <a:xfrm>
            <a:off x="436600" y="1288525"/>
            <a:ext cx="5399100" cy="3631500"/>
          </a:xfrm>
          <a:prstGeom prst="rect">
            <a:avLst/>
          </a:prstGeom>
          <a:noFill/>
          <a:ln>
            <a:noFill/>
          </a:ln>
        </p:spPr>
        <p:txBody>
          <a:bodyPr anchorCtr="0" anchor="t" bIns="91425" lIns="91425" spcFirstLastPara="1" rIns="91425" wrap="square" tIns="91425">
            <a:noAutofit/>
          </a:bodyPr>
          <a:lstStyle/>
          <a:p>
            <a:pPr indent="-406400" lvl="0" marL="457200" rtl="0" algn="l">
              <a:lnSpc>
                <a:spcPct val="200000"/>
              </a:lnSpc>
              <a:spcBef>
                <a:spcPts val="0"/>
              </a:spcBef>
              <a:spcAft>
                <a:spcPts val="0"/>
              </a:spcAft>
              <a:buClr>
                <a:srgbClr val="FFFFFF"/>
              </a:buClr>
              <a:buSzPts val="2800"/>
              <a:buFont typeface="Lato"/>
              <a:buChar char="●"/>
            </a:pPr>
            <a:r>
              <a:rPr lang="en" sz="2800">
                <a:solidFill>
                  <a:srgbClr val="FFFFFF"/>
                </a:solidFill>
                <a:latin typeface="Lato"/>
                <a:ea typeface="Lato"/>
                <a:cs typeface="Lato"/>
                <a:sym typeface="Lato"/>
              </a:rPr>
              <a:t>Logistic Regression</a:t>
            </a:r>
            <a:endParaRPr sz="2800">
              <a:solidFill>
                <a:srgbClr val="FFFFFF"/>
              </a:solidFill>
              <a:latin typeface="Lato"/>
              <a:ea typeface="Lato"/>
              <a:cs typeface="Lato"/>
              <a:sym typeface="Lato"/>
            </a:endParaRPr>
          </a:p>
          <a:p>
            <a:pPr indent="-406400" lvl="0" marL="457200" rtl="0" algn="l">
              <a:lnSpc>
                <a:spcPct val="200000"/>
              </a:lnSpc>
              <a:spcBef>
                <a:spcPts val="0"/>
              </a:spcBef>
              <a:spcAft>
                <a:spcPts val="0"/>
              </a:spcAft>
              <a:buClr>
                <a:srgbClr val="FFFFFF"/>
              </a:buClr>
              <a:buSzPts val="2800"/>
              <a:buFont typeface="Lato"/>
              <a:buChar char="●"/>
            </a:pPr>
            <a:r>
              <a:rPr lang="en" sz="2800">
                <a:solidFill>
                  <a:srgbClr val="FFFFFF"/>
                </a:solidFill>
                <a:latin typeface="Lato"/>
                <a:ea typeface="Lato"/>
                <a:cs typeface="Lato"/>
                <a:sym typeface="Lato"/>
              </a:rPr>
              <a:t>Random Forest Classifier</a:t>
            </a:r>
            <a:endParaRPr sz="2800">
              <a:solidFill>
                <a:srgbClr val="FFFFFF"/>
              </a:solidFill>
              <a:latin typeface="Lato"/>
              <a:ea typeface="Lato"/>
              <a:cs typeface="Lato"/>
              <a:sym typeface="Lato"/>
            </a:endParaRPr>
          </a:p>
          <a:p>
            <a:pPr indent="-406400" lvl="0" marL="457200" rtl="0" algn="l">
              <a:lnSpc>
                <a:spcPct val="200000"/>
              </a:lnSpc>
              <a:spcBef>
                <a:spcPts val="0"/>
              </a:spcBef>
              <a:spcAft>
                <a:spcPts val="0"/>
              </a:spcAft>
              <a:buClr>
                <a:srgbClr val="FFFFFF"/>
              </a:buClr>
              <a:buSzPts val="2800"/>
              <a:buFont typeface="Lato"/>
              <a:buChar char="●"/>
            </a:pPr>
            <a:r>
              <a:rPr lang="en" sz="2800">
                <a:solidFill>
                  <a:srgbClr val="FFFFFF"/>
                </a:solidFill>
                <a:latin typeface="Lato"/>
                <a:ea typeface="Lato"/>
                <a:cs typeface="Lato"/>
                <a:sym typeface="Lato"/>
              </a:rPr>
              <a:t>K-Nearest Neighbors</a:t>
            </a:r>
            <a:endParaRPr sz="2800">
              <a:solidFill>
                <a:srgbClr val="FFFFFF"/>
              </a:solidFill>
              <a:latin typeface="Lato"/>
              <a:ea typeface="Lato"/>
              <a:cs typeface="Lato"/>
              <a:sym typeface="Lato"/>
            </a:endParaRPr>
          </a:p>
          <a:p>
            <a:pPr indent="-406400" lvl="0" marL="457200" rtl="0" algn="l">
              <a:lnSpc>
                <a:spcPct val="200000"/>
              </a:lnSpc>
              <a:spcBef>
                <a:spcPts val="0"/>
              </a:spcBef>
              <a:spcAft>
                <a:spcPts val="0"/>
              </a:spcAft>
              <a:buClr>
                <a:srgbClr val="FFFFFF"/>
              </a:buClr>
              <a:buSzPts val="2800"/>
              <a:buFont typeface="Lato"/>
              <a:buChar char="●"/>
            </a:pPr>
            <a:r>
              <a:rPr lang="en" sz="2800">
                <a:solidFill>
                  <a:srgbClr val="FFFFFF"/>
                </a:solidFill>
                <a:latin typeface="Lato"/>
                <a:ea typeface="Lato"/>
                <a:cs typeface="Lato"/>
                <a:sym typeface="Lato"/>
              </a:rPr>
              <a:t>Gradient Boosting Classifier </a:t>
            </a:r>
            <a:endParaRPr sz="2800">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7"/>
          <p:cNvSpPr txBox="1"/>
          <p:nvPr/>
        </p:nvSpPr>
        <p:spPr>
          <a:xfrm>
            <a:off x="53225" y="0"/>
            <a:ext cx="48774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CC0000"/>
                </a:solidFill>
                <a:latin typeface="Lato"/>
                <a:ea typeface="Lato"/>
                <a:cs typeface="Lato"/>
                <a:sym typeface="Lato"/>
              </a:rPr>
              <a:t>L O G I S T I C</a:t>
            </a:r>
            <a:endParaRPr b="1" sz="4000">
              <a:solidFill>
                <a:srgbClr val="CC0000"/>
              </a:solidFill>
              <a:latin typeface="Lato"/>
              <a:ea typeface="Lato"/>
              <a:cs typeface="Lato"/>
              <a:sym typeface="Lato"/>
            </a:endParaRPr>
          </a:p>
          <a:p>
            <a:pPr indent="0" lvl="0" marL="0" rtl="0" algn="l">
              <a:spcBef>
                <a:spcPts val="0"/>
              </a:spcBef>
              <a:spcAft>
                <a:spcPts val="0"/>
              </a:spcAft>
              <a:buNone/>
            </a:pPr>
            <a:r>
              <a:rPr b="1" lang="en" sz="4000">
                <a:solidFill>
                  <a:srgbClr val="CC0000"/>
                </a:solidFill>
                <a:latin typeface="Lato"/>
                <a:ea typeface="Lato"/>
                <a:cs typeface="Lato"/>
                <a:sym typeface="Lato"/>
              </a:rPr>
              <a:t>R E G R E S S I O N</a:t>
            </a:r>
            <a:endParaRPr b="1" sz="4000">
              <a:solidFill>
                <a:srgbClr val="CC0000"/>
              </a:solidFill>
              <a:latin typeface="Lato"/>
              <a:ea typeface="Lato"/>
              <a:cs typeface="Lato"/>
              <a:sym typeface="Lato"/>
            </a:endParaRPr>
          </a:p>
        </p:txBody>
      </p:sp>
      <p:sp>
        <p:nvSpPr>
          <p:cNvPr id="250" name="Google Shape;250;p27"/>
          <p:cNvSpPr txBox="1"/>
          <p:nvPr/>
        </p:nvSpPr>
        <p:spPr>
          <a:xfrm>
            <a:off x="1889388" y="1299100"/>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TRAINING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0.6813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0.6723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0.6969</a:t>
            </a:r>
            <a:endParaRPr>
              <a:solidFill>
                <a:srgbClr val="FFFFFF"/>
              </a:solidFill>
              <a:latin typeface="Lato"/>
              <a:ea typeface="Lato"/>
              <a:cs typeface="Lato"/>
              <a:sym typeface="Lato"/>
            </a:endParaRPr>
          </a:p>
        </p:txBody>
      </p:sp>
      <p:sp>
        <p:nvSpPr>
          <p:cNvPr id="251" name="Google Shape;251;p27"/>
          <p:cNvSpPr txBox="1"/>
          <p:nvPr/>
        </p:nvSpPr>
        <p:spPr>
          <a:xfrm>
            <a:off x="3725400" y="1299075"/>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TESTING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0.6673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0.6509</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0.6850</a:t>
            </a:r>
            <a:endParaRPr>
              <a:solidFill>
                <a:srgbClr val="FFFFFF"/>
              </a:solidFill>
              <a:latin typeface="Lato"/>
              <a:ea typeface="Lato"/>
              <a:cs typeface="Lato"/>
              <a:sym typeface="Lato"/>
            </a:endParaRPr>
          </a:p>
        </p:txBody>
      </p:sp>
      <p:sp>
        <p:nvSpPr>
          <p:cNvPr id="252" name="Google Shape;252;p27"/>
          <p:cNvSpPr txBox="1"/>
          <p:nvPr/>
        </p:nvSpPr>
        <p:spPr>
          <a:xfrm>
            <a:off x="127800" y="1325850"/>
            <a:ext cx="1618800" cy="12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3C78D8"/>
                </a:solidFill>
                <a:latin typeface="Lato"/>
                <a:ea typeface="Lato"/>
                <a:cs typeface="Lato"/>
                <a:sym typeface="Lato"/>
              </a:rPr>
              <a:t>BEST PARAMS</a:t>
            </a:r>
            <a:r>
              <a:rPr lang="en">
                <a:solidFill>
                  <a:srgbClr val="3C78D8"/>
                </a:solidFill>
                <a:latin typeface="Lato"/>
                <a:ea typeface="Lato"/>
                <a:cs typeface="Lato"/>
                <a:sym typeface="Lato"/>
              </a:rPr>
              <a:t>***</a:t>
            </a:r>
            <a:endParaRPr>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solver: 	‘lbfgs’</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C: 		0.5</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m</a:t>
            </a:r>
            <a:r>
              <a:rPr lang="en">
                <a:solidFill>
                  <a:srgbClr val="FFFFFF"/>
                </a:solidFill>
                <a:latin typeface="Lato"/>
                <a:ea typeface="Lato"/>
                <a:cs typeface="Lato"/>
                <a:sym typeface="Lato"/>
              </a:rPr>
              <a:t>ax_iter: 	1000</a:t>
            </a:r>
            <a:endParaRPr>
              <a:solidFill>
                <a:srgbClr val="FFFFFF"/>
              </a:solidFill>
              <a:latin typeface="Lato"/>
              <a:ea typeface="Lato"/>
              <a:cs typeface="Lato"/>
              <a:sym typeface="Lato"/>
            </a:endParaRPr>
          </a:p>
        </p:txBody>
      </p:sp>
      <p:pic>
        <p:nvPicPr>
          <p:cNvPr id="253" name="Google Shape;253;p27"/>
          <p:cNvPicPr preferRelativeResize="0"/>
          <p:nvPr/>
        </p:nvPicPr>
        <p:blipFill>
          <a:blip r:embed="rId3">
            <a:alphaModFix/>
          </a:blip>
          <a:stretch>
            <a:fillRect/>
          </a:stretch>
        </p:blipFill>
        <p:spPr>
          <a:xfrm>
            <a:off x="127800" y="2664238"/>
            <a:ext cx="4802825" cy="2401412"/>
          </a:xfrm>
          <a:prstGeom prst="rect">
            <a:avLst/>
          </a:prstGeom>
          <a:noFill/>
          <a:ln>
            <a:noFill/>
          </a:ln>
        </p:spPr>
      </p:pic>
      <p:sp>
        <p:nvSpPr>
          <p:cNvPr id="254" name="Google Shape;254;p27"/>
          <p:cNvSpPr txBox="1"/>
          <p:nvPr/>
        </p:nvSpPr>
        <p:spPr>
          <a:xfrm>
            <a:off x="5026350" y="3162775"/>
            <a:ext cx="1618800" cy="191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 Searched for best parameters by comparing different solvers, and creating validation curves for C and max_iter</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4"/>
                                        </p:tgtEl>
                                        <p:attrNameLst>
                                          <p:attrName>style.visibility</p:attrName>
                                        </p:attrNameLst>
                                      </p:cBhvr>
                                      <p:to>
                                        <p:strVal val="visible"/>
                                      </p:to>
                                    </p:set>
                                    <p:animEffect filter="fade" transition="in">
                                      <p:cBhvr>
                                        <p:cTn dur="1000"/>
                                        <p:tgtEl>
                                          <p:spTgt spid="254"/>
                                        </p:tgtEl>
                                      </p:cBhvr>
                                    </p:animEffect>
                                  </p:childTnLst>
                                </p:cTn>
                              </p:par>
                              <p:par>
                                <p:cTn fill="hold" nodeType="with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1"/>
                                        </p:tgtEl>
                                        <p:attrNameLst>
                                          <p:attrName>style.visibility</p:attrName>
                                        </p:attrNameLst>
                                      </p:cBhvr>
                                      <p:to>
                                        <p:strVal val="visible"/>
                                      </p:to>
                                    </p:set>
                                    <p:animEffect filter="fade" transition="in">
                                      <p:cBhvr>
                                        <p:cTn dur="1000"/>
                                        <p:tgtEl>
                                          <p:spTgt spid="2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8"/>
          <p:cNvSpPr txBox="1"/>
          <p:nvPr/>
        </p:nvSpPr>
        <p:spPr>
          <a:xfrm>
            <a:off x="53225" y="0"/>
            <a:ext cx="48774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CC0000"/>
                </a:solidFill>
                <a:latin typeface="Lato"/>
                <a:ea typeface="Lato"/>
                <a:cs typeface="Lato"/>
                <a:sym typeface="Lato"/>
              </a:rPr>
              <a:t>R A N D O M </a:t>
            </a:r>
            <a:endParaRPr b="1" sz="4000">
              <a:solidFill>
                <a:srgbClr val="CC0000"/>
              </a:solidFill>
              <a:latin typeface="Lato"/>
              <a:ea typeface="Lato"/>
              <a:cs typeface="Lato"/>
              <a:sym typeface="Lato"/>
            </a:endParaRPr>
          </a:p>
          <a:p>
            <a:pPr indent="0" lvl="0" marL="0" rtl="0" algn="l">
              <a:spcBef>
                <a:spcPts val="0"/>
              </a:spcBef>
              <a:spcAft>
                <a:spcPts val="0"/>
              </a:spcAft>
              <a:buNone/>
            </a:pPr>
            <a:r>
              <a:rPr b="1" lang="en" sz="4000">
                <a:solidFill>
                  <a:srgbClr val="CC0000"/>
                </a:solidFill>
                <a:latin typeface="Lato"/>
                <a:ea typeface="Lato"/>
                <a:cs typeface="Lato"/>
                <a:sym typeface="Lato"/>
              </a:rPr>
              <a:t>F O R E S T</a:t>
            </a:r>
            <a:endParaRPr b="1" sz="4000">
              <a:solidFill>
                <a:srgbClr val="CC0000"/>
              </a:solidFill>
              <a:latin typeface="Lato"/>
              <a:ea typeface="Lato"/>
              <a:cs typeface="Lato"/>
              <a:sym typeface="Lato"/>
            </a:endParaRPr>
          </a:p>
        </p:txBody>
      </p:sp>
      <p:sp>
        <p:nvSpPr>
          <p:cNvPr id="260" name="Google Shape;260;p28"/>
          <p:cNvSpPr txBox="1"/>
          <p:nvPr/>
        </p:nvSpPr>
        <p:spPr>
          <a:xfrm>
            <a:off x="2080638" y="1395025"/>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TRAINING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0.8403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0.8283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0.8553</a:t>
            </a:r>
            <a:endParaRPr>
              <a:solidFill>
                <a:srgbClr val="FFFFFF"/>
              </a:solidFill>
              <a:latin typeface="Lato"/>
              <a:ea typeface="Lato"/>
              <a:cs typeface="Lato"/>
              <a:sym typeface="Lato"/>
            </a:endParaRPr>
          </a:p>
        </p:txBody>
      </p:sp>
      <p:sp>
        <p:nvSpPr>
          <p:cNvPr id="261" name="Google Shape;261;p28"/>
          <p:cNvSpPr txBox="1"/>
          <p:nvPr/>
        </p:nvSpPr>
        <p:spPr>
          <a:xfrm>
            <a:off x="1962125" y="3205213"/>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TESTING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0.7053</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0.6860</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0.7291</a:t>
            </a:r>
            <a:endParaRPr>
              <a:solidFill>
                <a:srgbClr val="FFFFFF"/>
              </a:solidFill>
              <a:latin typeface="Lato"/>
              <a:ea typeface="Lato"/>
              <a:cs typeface="Lato"/>
              <a:sym typeface="Lato"/>
            </a:endParaRPr>
          </a:p>
        </p:txBody>
      </p:sp>
      <p:sp>
        <p:nvSpPr>
          <p:cNvPr id="262" name="Google Shape;262;p28"/>
          <p:cNvSpPr txBox="1"/>
          <p:nvPr/>
        </p:nvSpPr>
        <p:spPr>
          <a:xfrm>
            <a:off x="53225" y="1395025"/>
            <a:ext cx="19089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3C78D8"/>
                </a:solidFill>
                <a:latin typeface="Lato"/>
                <a:ea typeface="Lato"/>
                <a:cs typeface="Lato"/>
                <a:sym typeface="Lato"/>
              </a:rPr>
              <a:t>BEST PARAMS</a:t>
            </a:r>
            <a:r>
              <a:rPr lang="en">
                <a:solidFill>
                  <a:srgbClr val="3C78D8"/>
                </a:solidFill>
                <a:latin typeface="Lato"/>
                <a:ea typeface="Lato"/>
                <a:cs typeface="Lato"/>
                <a:sym typeface="Lato"/>
              </a:rPr>
              <a:t>***</a:t>
            </a:r>
            <a:endParaRPr>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max_depth: 	    30</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Max_features:      ‘sqrt’</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min_samples_leaf:      1</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min_samples_split:     5</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n_estimators: 	 400</a:t>
            </a:r>
            <a:endParaRPr>
              <a:solidFill>
                <a:srgbClr val="FFFFFF"/>
              </a:solidFill>
              <a:latin typeface="Lato"/>
              <a:ea typeface="Lato"/>
              <a:cs typeface="Lato"/>
              <a:sym typeface="Lato"/>
            </a:endParaRPr>
          </a:p>
        </p:txBody>
      </p:sp>
      <p:sp>
        <p:nvSpPr>
          <p:cNvPr id="263" name="Google Shape;263;p28"/>
          <p:cNvSpPr txBox="1"/>
          <p:nvPr/>
        </p:nvSpPr>
        <p:spPr>
          <a:xfrm>
            <a:off x="145025" y="3152125"/>
            <a:ext cx="1505700" cy="191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 Searched for best parameters with  Random Search and Grid Search CV</a:t>
            </a:r>
            <a:endParaRPr>
              <a:solidFill>
                <a:srgbClr val="FFFFFF"/>
              </a:solidFill>
              <a:latin typeface="Lato"/>
              <a:ea typeface="Lato"/>
              <a:cs typeface="Lato"/>
              <a:sym typeface="Lato"/>
            </a:endParaRPr>
          </a:p>
        </p:txBody>
      </p:sp>
      <p:pic>
        <p:nvPicPr>
          <p:cNvPr id="264" name="Google Shape;264;p28"/>
          <p:cNvPicPr preferRelativeResize="0"/>
          <p:nvPr/>
        </p:nvPicPr>
        <p:blipFill rotWithShape="1">
          <a:blip r:embed="rId3">
            <a:alphaModFix/>
          </a:blip>
          <a:srcRect b="5836" l="11265" r="8894" t="9817"/>
          <a:stretch/>
        </p:blipFill>
        <p:spPr>
          <a:xfrm>
            <a:off x="4493049" y="1011600"/>
            <a:ext cx="3568275" cy="3769825"/>
          </a:xfrm>
          <a:prstGeom prst="rect">
            <a:avLst/>
          </a:prstGeom>
          <a:noFill/>
          <a:ln>
            <a:noFill/>
          </a:ln>
        </p:spPr>
      </p:pic>
      <p:grpSp>
        <p:nvGrpSpPr>
          <p:cNvPr id="265" name="Google Shape;265;p28"/>
          <p:cNvGrpSpPr/>
          <p:nvPr/>
        </p:nvGrpSpPr>
        <p:grpSpPr>
          <a:xfrm>
            <a:off x="4104738" y="741763"/>
            <a:ext cx="4485636" cy="4309500"/>
            <a:chOff x="4104738" y="741763"/>
            <a:chExt cx="4485636" cy="4309500"/>
          </a:xfrm>
        </p:grpSpPr>
        <p:sp>
          <p:nvSpPr>
            <p:cNvPr id="266" name="Google Shape;266;p28"/>
            <p:cNvSpPr/>
            <p:nvPr/>
          </p:nvSpPr>
          <p:spPr>
            <a:xfrm>
              <a:off x="4104738" y="741763"/>
              <a:ext cx="4344900" cy="4309500"/>
            </a:xfrm>
            <a:prstGeom prst="noSmoking">
              <a:avLst>
                <a:gd fmla="val 18750"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8"/>
            <p:cNvSpPr/>
            <p:nvPr/>
          </p:nvSpPr>
          <p:spPr>
            <a:xfrm rot="-1461735">
              <a:off x="4152752" y="2448328"/>
              <a:ext cx="4519003" cy="580914"/>
            </a:xfrm>
            <a:prstGeom prst="rect">
              <a:avLst/>
            </a:prstGeom>
          </p:spPr>
          <p:txBody>
            <a:bodyPr>
              <a:prstTxWarp prst="textPlain"/>
            </a:bodyPr>
            <a:lstStyle/>
            <a:p>
              <a:pPr lvl="0" algn="ctr"/>
              <a:r>
                <a:rPr b="1" i="0">
                  <a:ln cap="flat" cmpd="sng" w="9525">
                    <a:solidFill>
                      <a:schemeClr val="dk2"/>
                    </a:solidFill>
                    <a:prstDash val="solid"/>
                    <a:round/>
                    <a:headEnd len="sm" w="sm" type="none"/>
                    <a:tailEnd len="sm" w="sm" type="none"/>
                  </a:ln>
                  <a:solidFill>
                    <a:srgbClr val="FFFFFF"/>
                  </a:solidFill>
                  <a:latin typeface="Arial"/>
                </a:rPr>
                <a:t>OVERFITTING</a:t>
              </a: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0"/>
                                        </p:tgtEl>
                                        <p:attrNameLst>
                                          <p:attrName>style.visibility</p:attrName>
                                        </p:attrNameLst>
                                      </p:cBhvr>
                                      <p:to>
                                        <p:strVal val="visible"/>
                                      </p:to>
                                    </p:set>
                                    <p:animEffect filter="fade" transition="in">
                                      <p:cBhvr>
                                        <p:cTn dur="1000"/>
                                        <p:tgtEl>
                                          <p:spTgt spid="2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3" presetSubtype="16">
                                  <p:stCondLst>
                                    <p:cond delay="0"/>
                                  </p:stCondLst>
                                  <p:childTnLst>
                                    <p:set>
                                      <p:cBhvr>
                                        <p:cTn dur="1" fill="hold">
                                          <p:stCondLst>
                                            <p:cond delay="0"/>
                                          </p:stCondLst>
                                        </p:cTn>
                                        <p:tgtEl>
                                          <p:spTgt spid="265"/>
                                        </p:tgtEl>
                                        <p:attrNameLst>
                                          <p:attrName>style.visibility</p:attrName>
                                        </p:attrNameLst>
                                      </p:cBhvr>
                                      <p:to>
                                        <p:strVal val="visible"/>
                                      </p:to>
                                    </p:set>
                                    <p:anim calcmode="lin" valueType="num">
                                      <p:cBhvr additive="base">
                                        <p:cTn dur="1000"/>
                                        <p:tgtEl>
                                          <p:spTgt spid="265"/>
                                        </p:tgtEl>
                                        <p:attrNameLst>
                                          <p:attrName>ppt_w</p:attrName>
                                        </p:attrNameLst>
                                      </p:cBhvr>
                                      <p:tavLst>
                                        <p:tav fmla="" tm="0">
                                          <p:val>
                                            <p:strVal val="0"/>
                                          </p:val>
                                        </p:tav>
                                        <p:tav fmla="" tm="100000">
                                          <p:val>
                                            <p:strVal val="#ppt_w"/>
                                          </p:val>
                                        </p:tav>
                                      </p:tavLst>
                                    </p:anim>
                                    <p:anim calcmode="lin" valueType="num">
                                      <p:cBhvr additive="base">
                                        <p:cTn dur="1000"/>
                                        <p:tgtEl>
                                          <p:spTgt spid="265"/>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9"/>
          <p:cNvSpPr txBox="1"/>
          <p:nvPr/>
        </p:nvSpPr>
        <p:spPr>
          <a:xfrm>
            <a:off x="53225" y="0"/>
            <a:ext cx="48774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CC0000"/>
                </a:solidFill>
                <a:latin typeface="Lato"/>
                <a:ea typeface="Lato"/>
                <a:cs typeface="Lato"/>
                <a:sym typeface="Lato"/>
              </a:rPr>
              <a:t>K - N E A R E S T</a:t>
            </a:r>
            <a:endParaRPr b="1" sz="4000">
              <a:solidFill>
                <a:srgbClr val="CC0000"/>
              </a:solidFill>
              <a:latin typeface="Lato"/>
              <a:ea typeface="Lato"/>
              <a:cs typeface="Lato"/>
              <a:sym typeface="Lato"/>
            </a:endParaRPr>
          </a:p>
          <a:p>
            <a:pPr indent="0" lvl="0" marL="0" rtl="0" algn="l">
              <a:spcBef>
                <a:spcPts val="0"/>
              </a:spcBef>
              <a:spcAft>
                <a:spcPts val="0"/>
              </a:spcAft>
              <a:buNone/>
            </a:pPr>
            <a:r>
              <a:rPr b="1" lang="en" sz="4000">
                <a:solidFill>
                  <a:srgbClr val="CC0000"/>
                </a:solidFill>
                <a:latin typeface="Lato"/>
                <a:ea typeface="Lato"/>
                <a:cs typeface="Lato"/>
                <a:sym typeface="Lato"/>
              </a:rPr>
              <a:t>N E I G H B O R S</a:t>
            </a:r>
            <a:r>
              <a:rPr b="1" lang="en" sz="4000">
                <a:solidFill>
                  <a:srgbClr val="FFFFFF"/>
                </a:solidFill>
                <a:latin typeface="Lato"/>
                <a:ea typeface="Lato"/>
                <a:cs typeface="Lato"/>
                <a:sym typeface="Lato"/>
              </a:rPr>
              <a:t> </a:t>
            </a:r>
            <a:endParaRPr b="1" sz="4000">
              <a:solidFill>
                <a:srgbClr val="FFFFFF"/>
              </a:solidFill>
              <a:latin typeface="Lato"/>
              <a:ea typeface="Lato"/>
              <a:cs typeface="Lato"/>
              <a:sym typeface="Lato"/>
            </a:endParaRPr>
          </a:p>
        </p:txBody>
      </p:sp>
      <p:sp>
        <p:nvSpPr>
          <p:cNvPr id="273" name="Google Shape;273;p29"/>
          <p:cNvSpPr txBox="1"/>
          <p:nvPr/>
        </p:nvSpPr>
        <p:spPr>
          <a:xfrm>
            <a:off x="1889388" y="1299100"/>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TRAINING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0.7690</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0.7867</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0.7330</a:t>
            </a:r>
            <a:endParaRPr>
              <a:solidFill>
                <a:srgbClr val="FFFFFF"/>
              </a:solidFill>
              <a:latin typeface="Lato"/>
              <a:ea typeface="Lato"/>
              <a:cs typeface="Lato"/>
              <a:sym typeface="Lato"/>
            </a:endParaRPr>
          </a:p>
        </p:txBody>
      </p:sp>
      <p:sp>
        <p:nvSpPr>
          <p:cNvPr id="274" name="Google Shape;274;p29"/>
          <p:cNvSpPr txBox="1"/>
          <p:nvPr/>
        </p:nvSpPr>
        <p:spPr>
          <a:xfrm>
            <a:off x="3725400" y="1299088"/>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TESTING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0.7232</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0.7867</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0.6803</a:t>
            </a:r>
            <a:endParaRPr>
              <a:solidFill>
                <a:srgbClr val="FFFFFF"/>
              </a:solidFill>
              <a:latin typeface="Lato"/>
              <a:ea typeface="Lato"/>
              <a:cs typeface="Lato"/>
              <a:sym typeface="Lato"/>
            </a:endParaRPr>
          </a:p>
        </p:txBody>
      </p:sp>
      <p:sp>
        <p:nvSpPr>
          <p:cNvPr id="275" name="Google Shape;275;p29"/>
          <p:cNvSpPr txBox="1"/>
          <p:nvPr/>
        </p:nvSpPr>
        <p:spPr>
          <a:xfrm>
            <a:off x="127800" y="1325850"/>
            <a:ext cx="1618800" cy="12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3C78D8"/>
                </a:solidFill>
                <a:latin typeface="Lato"/>
                <a:ea typeface="Lato"/>
                <a:cs typeface="Lato"/>
                <a:sym typeface="Lato"/>
              </a:rPr>
              <a:t>BEST PARAMS</a:t>
            </a:r>
            <a:r>
              <a:rPr lang="en">
                <a:solidFill>
                  <a:srgbClr val="3C78D8"/>
                </a:solidFill>
                <a:latin typeface="Lato"/>
                <a:ea typeface="Lato"/>
                <a:cs typeface="Lato"/>
                <a:sym typeface="Lato"/>
              </a:rPr>
              <a:t>***</a:t>
            </a:r>
            <a:endParaRPr>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n_neighbors:</a:t>
            </a:r>
            <a:endParaRPr>
              <a:solidFill>
                <a:srgbClr val="FFFFFF"/>
              </a:solidFill>
              <a:latin typeface="Lato"/>
              <a:ea typeface="Lato"/>
              <a:cs typeface="Lato"/>
              <a:sym typeface="Lato"/>
            </a:endParaRPr>
          </a:p>
          <a:p>
            <a:pPr indent="0" lvl="0" marL="0" rtl="0" algn="l">
              <a:spcBef>
                <a:spcPts val="0"/>
              </a:spcBef>
              <a:spcAft>
                <a:spcPts val="0"/>
              </a:spcAft>
              <a:buNone/>
            </a:pPr>
            <a:r>
              <a:rPr lang="en" sz="3100">
                <a:solidFill>
                  <a:srgbClr val="FFFFFF"/>
                </a:solidFill>
                <a:latin typeface="Lato"/>
                <a:ea typeface="Lato"/>
                <a:cs typeface="Lato"/>
                <a:sym typeface="Lato"/>
              </a:rPr>
              <a:t>18</a:t>
            </a:r>
            <a:endParaRPr sz="3100">
              <a:solidFill>
                <a:srgbClr val="FFFFFF"/>
              </a:solidFill>
              <a:latin typeface="Lato"/>
              <a:ea typeface="Lato"/>
              <a:cs typeface="Lato"/>
              <a:sym typeface="Lato"/>
            </a:endParaRPr>
          </a:p>
        </p:txBody>
      </p:sp>
      <p:sp>
        <p:nvSpPr>
          <p:cNvPr id="276" name="Google Shape;276;p29"/>
          <p:cNvSpPr txBox="1"/>
          <p:nvPr/>
        </p:nvSpPr>
        <p:spPr>
          <a:xfrm>
            <a:off x="5026350" y="3162775"/>
            <a:ext cx="1906200" cy="19134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a:solidFill>
                  <a:srgbClr val="FFFFFF"/>
                </a:solidFill>
                <a:latin typeface="Lato"/>
                <a:ea typeface="Lato"/>
                <a:cs typeface="Lato"/>
                <a:sym typeface="Lato"/>
              </a:rPr>
              <a:t>*** Searched for best parameters with validation curve of k-neighbors</a:t>
            </a:r>
            <a:endParaRPr>
              <a:solidFill>
                <a:srgbClr val="FFFFFF"/>
              </a:solidFill>
              <a:latin typeface="Lato"/>
              <a:ea typeface="Lato"/>
              <a:cs typeface="Lato"/>
              <a:sym typeface="Lato"/>
            </a:endParaRPr>
          </a:p>
        </p:txBody>
      </p:sp>
      <p:pic>
        <p:nvPicPr>
          <p:cNvPr id="277" name="Google Shape;277;p29"/>
          <p:cNvPicPr preferRelativeResize="0"/>
          <p:nvPr/>
        </p:nvPicPr>
        <p:blipFill>
          <a:blip r:embed="rId3">
            <a:alphaModFix/>
          </a:blip>
          <a:stretch>
            <a:fillRect/>
          </a:stretch>
        </p:blipFill>
        <p:spPr>
          <a:xfrm>
            <a:off x="152400" y="2601988"/>
            <a:ext cx="4778225" cy="2389113"/>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7"/>
                                        </p:tgtEl>
                                        <p:attrNameLst>
                                          <p:attrName>style.visibility</p:attrName>
                                        </p:attrNameLst>
                                      </p:cBhvr>
                                      <p:to>
                                        <p:strVal val="visible"/>
                                      </p:to>
                                    </p:set>
                                    <p:animEffect filter="fade" transition="in">
                                      <p:cBhvr>
                                        <p:cTn dur="1000"/>
                                        <p:tgtEl>
                                          <p:spTgt spid="277"/>
                                        </p:tgtEl>
                                      </p:cBhvr>
                                    </p:animEffect>
                                  </p:childTnLst>
                                </p:cTn>
                              </p:par>
                              <p:par>
                                <p:cTn fill="hold" nodeType="withEffect" presetClass="entr" presetID="10" presetSubtype="0">
                                  <p:stCondLst>
                                    <p:cond delay="0"/>
                                  </p:stCondLst>
                                  <p:childTnLst>
                                    <p:set>
                                      <p:cBhvr>
                                        <p:cTn dur="1" fill="hold">
                                          <p:stCondLst>
                                            <p:cond delay="0"/>
                                          </p:stCondLst>
                                        </p:cTn>
                                        <p:tgtEl>
                                          <p:spTgt spid="276"/>
                                        </p:tgtEl>
                                        <p:attrNameLst>
                                          <p:attrName>style.visibility</p:attrName>
                                        </p:attrNameLst>
                                      </p:cBhvr>
                                      <p:to>
                                        <p:strVal val="visible"/>
                                      </p:to>
                                    </p:set>
                                    <p:animEffect filter="fade" transition="in">
                                      <p:cBhvr>
                                        <p:cTn dur="1000"/>
                                        <p:tgtEl>
                                          <p:spTgt spid="2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3"/>
                                        </p:tgtEl>
                                        <p:attrNameLst>
                                          <p:attrName>style.visibility</p:attrName>
                                        </p:attrNameLst>
                                      </p:cBhvr>
                                      <p:to>
                                        <p:strVal val="visible"/>
                                      </p:to>
                                    </p:set>
                                    <p:animEffect filter="fade" transition="in">
                                      <p:cBhvr>
                                        <p:cTn dur="1000"/>
                                        <p:tgtEl>
                                          <p:spTgt spid="2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0"/>
          <p:cNvSpPr txBox="1"/>
          <p:nvPr/>
        </p:nvSpPr>
        <p:spPr>
          <a:xfrm>
            <a:off x="53225" y="0"/>
            <a:ext cx="48774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CC0000"/>
                </a:solidFill>
                <a:latin typeface="Lato"/>
                <a:ea typeface="Lato"/>
                <a:cs typeface="Lato"/>
                <a:sym typeface="Lato"/>
              </a:rPr>
              <a:t>G R A D I E N T </a:t>
            </a:r>
            <a:endParaRPr b="1" sz="4000">
              <a:solidFill>
                <a:srgbClr val="CC0000"/>
              </a:solidFill>
              <a:latin typeface="Lato"/>
              <a:ea typeface="Lato"/>
              <a:cs typeface="Lato"/>
              <a:sym typeface="Lato"/>
            </a:endParaRPr>
          </a:p>
          <a:p>
            <a:pPr indent="0" lvl="0" marL="0" rtl="0" algn="l">
              <a:spcBef>
                <a:spcPts val="0"/>
              </a:spcBef>
              <a:spcAft>
                <a:spcPts val="0"/>
              </a:spcAft>
              <a:buNone/>
            </a:pPr>
            <a:r>
              <a:rPr b="1" lang="en" sz="4000">
                <a:solidFill>
                  <a:srgbClr val="CC0000"/>
                </a:solidFill>
                <a:latin typeface="Lato"/>
                <a:ea typeface="Lato"/>
                <a:cs typeface="Lato"/>
                <a:sym typeface="Lato"/>
              </a:rPr>
              <a:t>B O O S T I N G</a:t>
            </a:r>
            <a:endParaRPr b="1" sz="4000">
              <a:solidFill>
                <a:srgbClr val="CC0000"/>
              </a:solidFill>
              <a:latin typeface="Lato"/>
              <a:ea typeface="Lato"/>
              <a:cs typeface="Lato"/>
              <a:sym typeface="Lato"/>
            </a:endParaRPr>
          </a:p>
        </p:txBody>
      </p:sp>
      <p:sp>
        <p:nvSpPr>
          <p:cNvPr id="283" name="Google Shape;283;p30"/>
          <p:cNvSpPr txBox="1"/>
          <p:nvPr/>
        </p:nvSpPr>
        <p:spPr>
          <a:xfrm>
            <a:off x="2076413" y="1299100"/>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TRAINING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0.8314</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0.8241</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0.8391</a:t>
            </a:r>
            <a:endParaRPr>
              <a:solidFill>
                <a:srgbClr val="FFFFFF"/>
              </a:solidFill>
              <a:latin typeface="Lato"/>
              <a:ea typeface="Lato"/>
              <a:cs typeface="Lato"/>
              <a:sym typeface="Lato"/>
            </a:endParaRPr>
          </a:p>
        </p:txBody>
      </p:sp>
      <p:sp>
        <p:nvSpPr>
          <p:cNvPr id="284" name="Google Shape;284;p30"/>
          <p:cNvSpPr txBox="1"/>
          <p:nvPr/>
        </p:nvSpPr>
        <p:spPr>
          <a:xfrm>
            <a:off x="3906425" y="1299088"/>
            <a:ext cx="1693200" cy="157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u="sng">
                <a:solidFill>
                  <a:srgbClr val="3C78D8"/>
                </a:solidFill>
                <a:latin typeface="Lato"/>
                <a:ea typeface="Lato"/>
                <a:cs typeface="Lato"/>
                <a:sym typeface="Lato"/>
              </a:rPr>
              <a:t>TESTING DATA</a:t>
            </a:r>
            <a:endParaRPr b="1" u="sng">
              <a:solidFill>
                <a:srgbClr val="3C78D8"/>
              </a:solidFill>
              <a:latin typeface="Lato"/>
              <a:ea typeface="Lato"/>
              <a:cs typeface="Lato"/>
              <a:sym typeface="Lato"/>
            </a:endParaRPr>
          </a:p>
          <a:p>
            <a:pPr indent="0" lvl="0" marL="0" rtl="0" algn="l">
              <a:spcBef>
                <a:spcPts val="0"/>
              </a:spcBef>
              <a:spcAft>
                <a:spcPts val="0"/>
              </a:spcAft>
              <a:buNone/>
            </a:pPr>
            <a:r>
              <a:t/>
            </a:r>
            <a:endParaRPr u="sng">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Accuracy: 	0.7521</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Precision: 	0.7395</a:t>
            </a:r>
            <a:endParaRPr>
              <a:solidFill>
                <a:srgbClr val="FFFFFF"/>
              </a:solidFill>
              <a:latin typeface="Lato"/>
              <a:ea typeface="Lato"/>
              <a:cs typeface="Lato"/>
              <a:sym typeface="Lato"/>
            </a:endParaRPr>
          </a:p>
          <a:p>
            <a:pPr indent="0" lvl="0" marL="0" rtl="0" algn="l">
              <a:spcBef>
                <a:spcPts val="0"/>
              </a:spcBef>
              <a:spcAft>
                <a:spcPts val="0"/>
              </a:spcAft>
              <a:buNone/>
            </a:pPr>
            <a:r>
              <a:rPr lang="en">
                <a:solidFill>
                  <a:srgbClr val="FFFFFF"/>
                </a:solidFill>
                <a:latin typeface="Lato"/>
                <a:ea typeface="Lato"/>
                <a:cs typeface="Lato"/>
                <a:sym typeface="Lato"/>
              </a:rPr>
              <a:t>Recall: 	0.7587</a:t>
            </a:r>
            <a:endParaRPr>
              <a:solidFill>
                <a:srgbClr val="FFFFFF"/>
              </a:solidFill>
              <a:latin typeface="Lato"/>
              <a:ea typeface="Lato"/>
              <a:cs typeface="Lato"/>
              <a:sym typeface="Lato"/>
            </a:endParaRPr>
          </a:p>
        </p:txBody>
      </p:sp>
      <p:sp>
        <p:nvSpPr>
          <p:cNvPr id="285" name="Google Shape;285;p30"/>
          <p:cNvSpPr txBox="1"/>
          <p:nvPr/>
        </p:nvSpPr>
        <p:spPr>
          <a:xfrm>
            <a:off x="53225" y="1325850"/>
            <a:ext cx="2023200" cy="12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rgbClr val="3C78D8"/>
                </a:solidFill>
                <a:latin typeface="Lato"/>
                <a:ea typeface="Lato"/>
                <a:cs typeface="Lato"/>
                <a:sym typeface="Lato"/>
              </a:rPr>
              <a:t>BEST PARAMS</a:t>
            </a:r>
            <a:r>
              <a:rPr lang="en">
                <a:solidFill>
                  <a:srgbClr val="3C78D8"/>
                </a:solidFill>
                <a:latin typeface="Lato"/>
                <a:ea typeface="Lato"/>
                <a:cs typeface="Lato"/>
                <a:sym typeface="Lato"/>
              </a:rPr>
              <a:t>***</a:t>
            </a:r>
            <a:endParaRPr u="sng">
              <a:solidFill>
                <a:srgbClr val="3C78D8"/>
              </a:solidFill>
              <a:latin typeface="Lato"/>
              <a:ea typeface="Lato"/>
              <a:cs typeface="Lato"/>
              <a:sym typeface="Lato"/>
            </a:endParaRPr>
          </a:p>
          <a:p>
            <a:pPr indent="0" lvl="0" marL="0" rtl="0" algn="l">
              <a:spcBef>
                <a:spcPts val="0"/>
              </a:spcBef>
              <a:spcAft>
                <a:spcPts val="0"/>
              </a:spcAft>
              <a:buNone/>
            </a:pPr>
            <a:r>
              <a:rPr lang="en" sz="1100">
                <a:solidFill>
                  <a:srgbClr val="FFFFFF"/>
                </a:solidFill>
                <a:latin typeface="Lato"/>
                <a:ea typeface="Lato"/>
                <a:cs typeface="Lato"/>
                <a:sym typeface="Lato"/>
              </a:rPr>
              <a:t>loss: 		‘deviance’</a:t>
            </a:r>
            <a:endParaRPr sz="1100">
              <a:solidFill>
                <a:srgbClr val="FFFFFF"/>
              </a:solidFill>
              <a:latin typeface="Lato"/>
              <a:ea typeface="Lato"/>
              <a:cs typeface="Lato"/>
              <a:sym typeface="Lato"/>
            </a:endParaRPr>
          </a:p>
          <a:p>
            <a:pPr indent="0" lvl="0" marL="0" rtl="0" algn="l">
              <a:spcBef>
                <a:spcPts val="0"/>
              </a:spcBef>
              <a:spcAft>
                <a:spcPts val="0"/>
              </a:spcAft>
              <a:buNone/>
            </a:pPr>
            <a:r>
              <a:rPr lang="en" sz="1100">
                <a:solidFill>
                  <a:srgbClr val="FFFFFF"/>
                </a:solidFill>
                <a:latin typeface="Lato"/>
                <a:ea typeface="Lato"/>
                <a:cs typeface="Lato"/>
                <a:sym typeface="Lato"/>
              </a:rPr>
              <a:t>learning_rate:	              0.3</a:t>
            </a:r>
            <a:endParaRPr sz="1100">
              <a:solidFill>
                <a:srgbClr val="FFFFFF"/>
              </a:solidFill>
              <a:latin typeface="Lato"/>
              <a:ea typeface="Lato"/>
              <a:cs typeface="Lato"/>
              <a:sym typeface="Lato"/>
            </a:endParaRPr>
          </a:p>
          <a:p>
            <a:pPr indent="0" lvl="0" marL="0" rtl="0" algn="l">
              <a:spcBef>
                <a:spcPts val="0"/>
              </a:spcBef>
              <a:spcAft>
                <a:spcPts val="0"/>
              </a:spcAft>
              <a:buNone/>
            </a:pPr>
            <a:r>
              <a:rPr lang="en" sz="1100">
                <a:solidFill>
                  <a:srgbClr val="FFFFFF"/>
                </a:solidFill>
                <a:latin typeface="Lato"/>
                <a:ea typeface="Lato"/>
                <a:cs typeface="Lato"/>
                <a:sym typeface="Lato"/>
              </a:rPr>
              <a:t>n_estimators: 	         1500</a:t>
            </a:r>
            <a:endParaRPr sz="1100">
              <a:solidFill>
                <a:srgbClr val="FFFFFF"/>
              </a:solidFill>
              <a:latin typeface="Lato"/>
              <a:ea typeface="Lato"/>
              <a:cs typeface="Lato"/>
              <a:sym typeface="Lato"/>
            </a:endParaRPr>
          </a:p>
          <a:p>
            <a:pPr indent="0" lvl="0" marL="0" rtl="0" algn="l">
              <a:spcBef>
                <a:spcPts val="0"/>
              </a:spcBef>
              <a:spcAft>
                <a:spcPts val="0"/>
              </a:spcAft>
              <a:buNone/>
            </a:pPr>
            <a:r>
              <a:rPr lang="en" sz="1100">
                <a:solidFill>
                  <a:srgbClr val="FFFFFF"/>
                </a:solidFill>
                <a:latin typeface="Lato"/>
                <a:ea typeface="Lato"/>
                <a:cs typeface="Lato"/>
                <a:sym typeface="Lato"/>
              </a:rPr>
              <a:t>max_depth: 		2</a:t>
            </a:r>
            <a:endParaRPr sz="1100">
              <a:solidFill>
                <a:srgbClr val="FFFFFF"/>
              </a:solidFill>
              <a:latin typeface="Lato"/>
              <a:ea typeface="Lato"/>
              <a:cs typeface="Lato"/>
              <a:sym typeface="Lato"/>
            </a:endParaRPr>
          </a:p>
          <a:p>
            <a:pPr indent="0" lvl="0" marL="0" rtl="0" algn="l">
              <a:spcBef>
                <a:spcPts val="0"/>
              </a:spcBef>
              <a:spcAft>
                <a:spcPts val="0"/>
              </a:spcAft>
              <a:buNone/>
            </a:pPr>
            <a:r>
              <a:rPr lang="en" sz="1100">
                <a:solidFill>
                  <a:srgbClr val="FFFFFF"/>
                </a:solidFill>
                <a:latin typeface="Lato"/>
                <a:ea typeface="Lato"/>
                <a:cs typeface="Lato"/>
                <a:sym typeface="Lato"/>
              </a:rPr>
              <a:t>default  params for remaining</a:t>
            </a:r>
            <a:endParaRPr sz="1100">
              <a:solidFill>
                <a:srgbClr val="FFFFFF"/>
              </a:solidFill>
              <a:latin typeface="Lato"/>
              <a:ea typeface="Lato"/>
              <a:cs typeface="Lato"/>
              <a:sym typeface="Lato"/>
            </a:endParaRPr>
          </a:p>
        </p:txBody>
      </p:sp>
      <p:sp>
        <p:nvSpPr>
          <p:cNvPr id="286" name="Google Shape;286;p30"/>
          <p:cNvSpPr txBox="1"/>
          <p:nvPr/>
        </p:nvSpPr>
        <p:spPr>
          <a:xfrm>
            <a:off x="4572000" y="2811475"/>
            <a:ext cx="2225700" cy="2264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Lato"/>
                <a:ea typeface="Lato"/>
                <a:cs typeface="Lato"/>
                <a:sym typeface="Lato"/>
              </a:rPr>
              <a:t>*** Searched for best parameters with validation curves for:</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b="1" i="1" lang="en" sz="1300">
                <a:solidFill>
                  <a:srgbClr val="FFFFFF"/>
                </a:solidFill>
                <a:latin typeface="Lato"/>
                <a:ea typeface="Lato"/>
                <a:cs typeface="Lato"/>
                <a:sym typeface="Lato"/>
              </a:rPr>
              <a:t>learning_rate</a:t>
            </a:r>
            <a:endParaRPr b="1" i="1"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b="1" i="1" lang="en" sz="1300">
                <a:solidFill>
                  <a:srgbClr val="FFFFFF"/>
                </a:solidFill>
                <a:latin typeface="Lato"/>
                <a:ea typeface="Lato"/>
                <a:cs typeface="Lato"/>
                <a:sym typeface="Lato"/>
              </a:rPr>
              <a:t>n_estimators</a:t>
            </a:r>
            <a:endParaRPr b="1" i="1"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b="1" i="1" lang="en" sz="1300">
                <a:solidFill>
                  <a:srgbClr val="FFFFFF"/>
                </a:solidFill>
                <a:latin typeface="Lato"/>
                <a:ea typeface="Lato"/>
                <a:cs typeface="Lato"/>
                <a:sym typeface="Lato"/>
              </a:rPr>
              <a:t>max_depth</a:t>
            </a:r>
            <a:endParaRPr b="1" i="1"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subsample</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min_samples_split</a:t>
            </a:r>
            <a:endParaRPr sz="1300">
              <a:solidFill>
                <a:srgbClr val="FFFFFF"/>
              </a:solidFill>
              <a:latin typeface="Lato"/>
              <a:ea typeface="Lato"/>
              <a:cs typeface="Lato"/>
              <a:sym typeface="Lato"/>
            </a:endParaRPr>
          </a:p>
          <a:p>
            <a:pPr indent="-311150" lvl="0" marL="457200" rtl="0" algn="l">
              <a:spcBef>
                <a:spcPts val="0"/>
              </a:spcBef>
              <a:spcAft>
                <a:spcPts val="0"/>
              </a:spcAft>
              <a:buClr>
                <a:srgbClr val="FFFFFF"/>
              </a:buClr>
              <a:buSzPts val="1300"/>
              <a:buFont typeface="Lato"/>
              <a:buChar char="-"/>
            </a:pPr>
            <a:r>
              <a:rPr lang="en" sz="1300">
                <a:solidFill>
                  <a:srgbClr val="FFFFFF"/>
                </a:solidFill>
                <a:latin typeface="Lato"/>
                <a:ea typeface="Lato"/>
                <a:cs typeface="Lato"/>
                <a:sym typeface="Lato"/>
              </a:rPr>
              <a:t>min_samples_leaf</a:t>
            </a:r>
            <a:endParaRPr sz="1300">
              <a:solidFill>
                <a:srgbClr val="FFFFFF"/>
              </a:solidFill>
              <a:latin typeface="Lato"/>
              <a:ea typeface="Lato"/>
              <a:cs typeface="Lato"/>
              <a:sym typeface="Lato"/>
            </a:endParaRPr>
          </a:p>
        </p:txBody>
      </p:sp>
      <p:pic>
        <p:nvPicPr>
          <p:cNvPr id="287" name="Google Shape;287;p30"/>
          <p:cNvPicPr preferRelativeResize="0"/>
          <p:nvPr/>
        </p:nvPicPr>
        <p:blipFill rotWithShape="1">
          <a:blip r:embed="rId3">
            <a:alphaModFix/>
          </a:blip>
          <a:srcRect b="0" l="6791" r="51515" t="0"/>
          <a:stretch/>
        </p:blipFill>
        <p:spPr>
          <a:xfrm>
            <a:off x="127800" y="2571750"/>
            <a:ext cx="4387401" cy="2504425"/>
          </a:xfrm>
          <a:prstGeom prst="rect">
            <a:avLst/>
          </a:prstGeom>
          <a:noFill/>
          <a:ln>
            <a:noFill/>
          </a:ln>
        </p:spPr>
      </p:pic>
      <p:pic>
        <p:nvPicPr>
          <p:cNvPr id="288" name="Google Shape;288;p30"/>
          <p:cNvPicPr preferRelativeResize="0"/>
          <p:nvPr/>
        </p:nvPicPr>
        <p:blipFill rotWithShape="1">
          <a:blip r:embed="rId4">
            <a:alphaModFix/>
          </a:blip>
          <a:srcRect b="0" l="6791" r="52022" t="0"/>
          <a:stretch/>
        </p:blipFill>
        <p:spPr>
          <a:xfrm>
            <a:off x="127800" y="2571750"/>
            <a:ext cx="4387401" cy="2504425"/>
          </a:xfrm>
          <a:prstGeom prst="rect">
            <a:avLst/>
          </a:prstGeom>
          <a:noFill/>
          <a:ln>
            <a:noFill/>
          </a:ln>
        </p:spPr>
      </p:pic>
      <p:pic>
        <p:nvPicPr>
          <p:cNvPr id="289" name="Google Shape;289;p30"/>
          <p:cNvPicPr preferRelativeResize="0"/>
          <p:nvPr/>
        </p:nvPicPr>
        <p:blipFill rotWithShape="1">
          <a:blip r:embed="rId5">
            <a:alphaModFix/>
          </a:blip>
          <a:srcRect b="0" l="7312" r="52019" t="0"/>
          <a:stretch/>
        </p:blipFill>
        <p:spPr>
          <a:xfrm>
            <a:off x="127800" y="2571750"/>
            <a:ext cx="4387401" cy="2504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7"/>
                                        </p:tgtEl>
                                        <p:attrNameLst>
                                          <p:attrName>style.visibility</p:attrName>
                                        </p:attrNameLst>
                                      </p:cBhvr>
                                      <p:to>
                                        <p:strVal val="visible"/>
                                      </p:to>
                                    </p:set>
                                    <p:anim calcmode="lin" valueType="num">
                                      <p:cBhvr additive="base">
                                        <p:cTn dur="600"/>
                                        <p:tgtEl>
                                          <p:spTgt spid="287"/>
                                        </p:tgtEl>
                                        <p:attrNameLst>
                                          <p:attrName>ppt_x</p:attrName>
                                        </p:attrNameLst>
                                      </p:cBhvr>
                                      <p:tavLst>
                                        <p:tav fmla="" tm="0">
                                          <p:val>
                                            <p:strVal val="#ppt_x+1"/>
                                          </p:val>
                                        </p:tav>
                                        <p:tav fmla="" tm="100000">
                                          <p:val>
                                            <p:strVal val="#ppt_x"/>
                                          </p:val>
                                        </p:tav>
                                      </p:tavLst>
                                    </p:anim>
                                  </p:childTnLst>
                                </p:cTn>
                              </p:par>
                              <p:par>
                                <p:cTn fill="hold" nodeType="withEffect" presetClass="entr" presetID="10" presetSubtype="0">
                                  <p:stCondLst>
                                    <p:cond delay="0"/>
                                  </p:stCondLst>
                                  <p:childTnLst>
                                    <p:set>
                                      <p:cBhvr>
                                        <p:cTn dur="1" fill="hold">
                                          <p:stCondLst>
                                            <p:cond delay="0"/>
                                          </p:stCondLst>
                                        </p:cTn>
                                        <p:tgtEl>
                                          <p:spTgt spid="286"/>
                                        </p:tgtEl>
                                        <p:attrNameLst>
                                          <p:attrName>style.visibility</p:attrName>
                                        </p:attrNameLst>
                                      </p:cBhvr>
                                      <p:to>
                                        <p:strVal val="visible"/>
                                      </p:to>
                                    </p:set>
                                    <p:animEffect filter="fade" transition="in">
                                      <p:cBhvr>
                                        <p:cTn dur="1000"/>
                                        <p:tgtEl>
                                          <p:spTgt spid="2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8"/>
                                        </p:tgtEl>
                                        <p:attrNameLst>
                                          <p:attrName>style.visibility</p:attrName>
                                        </p:attrNameLst>
                                      </p:cBhvr>
                                      <p:to>
                                        <p:strVal val="visible"/>
                                      </p:to>
                                    </p:set>
                                    <p:anim calcmode="lin" valueType="num">
                                      <p:cBhvr additive="base">
                                        <p:cTn dur="600"/>
                                        <p:tgtEl>
                                          <p:spTgt spid="288"/>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2">
                                  <p:stCondLst>
                                    <p:cond delay="0"/>
                                  </p:stCondLst>
                                  <p:childTnLst>
                                    <p:set>
                                      <p:cBhvr>
                                        <p:cTn dur="1" fill="hold">
                                          <p:stCondLst>
                                            <p:cond delay="0"/>
                                          </p:stCondLst>
                                        </p:cTn>
                                        <p:tgtEl>
                                          <p:spTgt spid="289"/>
                                        </p:tgtEl>
                                        <p:attrNameLst>
                                          <p:attrName>style.visibility</p:attrName>
                                        </p:attrNameLst>
                                      </p:cBhvr>
                                      <p:to>
                                        <p:strVal val="visible"/>
                                      </p:to>
                                    </p:set>
                                    <p:anim calcmode="lin" valueType="num">
                                      <p:cBhvr additive="base">
                                        <p:cTn dur="600"/>
                                        <p:tgtEl>
                                          <p:spTgt spid="28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3"/>
                                        </p:tgtEl>
                                        <p:attrNameLst>
                                          <p:attrName>style.visibility</p:attrName>
                                        </p:attrNameLst>
                                      </p:cBhvr>
                                      <p:to>
                                        <p:strVal val="visible"/>
                                      </p:to>
                                    </p:set>
                                    <p:animEffect filter="fade" transition="in">
                                      <p:cBhvr>
                                        <p:cTn dur="1000"/>
                                        <p:tgtEl>
                                          <p:spTgt spid="2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4"/>
                                        </p:tgtEl>
                                        <p:attrNameLst>
                                          <p:attrName>style.visibility</p:attrName>
                                        </p:attrNameLst>
                                      </p:cBhvr>
                                      <p:to>
                                        <p:strVal val="visible"/>
                                      </p:to>
                                    </p:set>
                                    <p:animEffect filter="fade" transition="in">
                                      <p:cBhvr>
                                        <p:cTn dur="1000"/>
                                        <p:tgtEl>
                                          <p:spTgt spid="28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1"/>
          <p:cNvSpPr txBox="1"/>
          <p:nvPr/>
        </p:nvSpPr>
        <p:spPr>
          <a:xfrm>
            <a:off x="1166425" y="114850"/>
            <a:ext cx="77982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900">
                <a:solidFill>
                  <a:srgbClr val="FFFFFF"/>
                </a:solidFill>
                <a:latin typeface="Lato"/>
                <a:ea typeface="Lato"/>
                <a:cs typeface="Lato"/>
                <a:sym typeface="Lato"/>
              </a:rPr>
              <a:t>M O D E L   C O M P A R I S O N </a:t>
            </a:r>
            <a:r>
              <a:rPr b="1" lang="en" sz="3900">
                <a:solidFill>
                  <a:srgbClr val="FFFFFF"/>
                </a:solidFill>
                <a:latin typeface="Lato"/>
                <a:ea typeface="Lato"/>
                <a:cs typeface="Lato"/>
                <a:sym typeface="Lato"/>
              </a:rPr>
              <a:t>:</a:t>
            </a:r>
            <a:endParaRPr b="1" sz="3900">
              <a:solidFill>
                <a:srgbClr val="FFFFFF"/>
              </a:solidFill>
              <a:latin typeface="Lato"/>
              <a:ea typeface="Lato"/>
              <a:cs typeface="Lato"/>
              <a:sym typeface="Lato"/>
            </a:endParaRPr>
          </a:p>
        </p:txBody>
      </p:sp>
      <p:pic>
        <p:nvPicPr>
          <p:cNvPr id="295" name="Google Shape;295;p31"/>
          <p:cNvPicPr preferRelativeResize="0"/>
          <p:nvPr/>
        </p:nvPicPr>
        <p:blipFill rotWithShape="1">
          <a:blip r:embed="rId3">
            <a:alphaModFix/>
          </a:blip>
          <a:srcRect b="5677" l="4512" r="9532" t="5748"/>
          <a:stretch/>
        </p:blipFill>
        <p:spPr>
          <a:xfrm>
            <a:off x="1319100" y="825525"/>
            <a:ext cx="7250600" cy="4178300"/>
          </a:xfrm>
          <a:prstGeom prst="rect">
            <a:avLst/>
          </a:prstGeom>
          <a:noFill/>
          <a:ln>
            <a:noFill/>
          </a:ln>
        </p:spPr>
      </p:pic>
      <p:sp>
        <p:nvSpPr>
          <p:cNvPr id="296" name="Google Shape;296;p31"/>
          <p:cNvSpPr/>
          <p:nvPr/>
        </p:nvSpPr>
        <p:spPr>
          <a:xfrm>
            <a:off x="6730125" y="484550"/>
            <a:ext cx="1965300" cy="4519200"/>
          </a:xfrm>
          <a:prstGeom prst="ellipse">
            <a:avLst/>
          </a:prstGeom>
          <a:noFill/>
          <a:ln cap="flat" cmpd="sng" w="7620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1"/>
          <p:cNvSpPr/>
          <p:nvPr/>
        </p:nvSpPr>
        <p:spPr>
          <a:xfrm>
            <a:off x="1471650" y="942225"/>
            <a:ext cx="7358256" cy="4061610"/>
          </a:xfrm>
          <a:prstGeom prst="irregularSeal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1"/>
          <p:cNvSpPr txBox="1"/>
          <p:nvPr/>
        </p:nvSpPr>
        <p:spPr>
          <a:xfrm rot="-1134365">
            <a:off x="2804239" y="2530516"/>
            <a:ext cx="4280319" cy="1408938"/>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Lato"/>
                <a:ea typeface="Lato"/>
                <a:cs typeface="Lato"/>
                <a:sym typeface="Lato"/>
              </a:rPr>
              <a:t>GRADIENT BOOSTING CLASSIFIER</a:t>
            </a:r>
            <a:r>
              <a:rPr lang="en">
                <a:solidFill>
                  <a:srgbClr val="FFFFFF"/>
                </a:solidFill>
                <a:latin typeface="Lato"/>
                <a:ea typeface="Lato"/>
                <a:cs typeface="Lato"/>
                <a:sym typeface="Lato"/>
              </a:rPr>
              <a:t> </a:t>
            </a:r>
            <a:endParaRPr sz="4100">
              <a:solidFill>
                <a:srgbClr val="FFFFFF"/>
              </a:solidFill>
              <a:latin typeface="Lato"/>
              <a:ea typeface="Lato"/>
              <a:cs typeface="Lato"/>
              <a:sym typeface="Lato"/>
            </a:endParaRPr>
          </a:p>
          <a:p>
            <a:pPr indent="0" lvl="0" marL="0" rtl="0" algn="ctr">
              <a:spcBef>
                <a:spcPts val="0"/>
              </a:spcBef>
              <a:spcAft>
                <a:spcPts val="0"/>
              </a:spcAft>
              <a:buNone/>
            </a:pPr>
            <a:r>
              <a:rPr lang="en" sz="4100">
                <a:solidFill>
                  <a:srgbClr val="FFFFFF"/>
                </a:solidFill>
                <a:latin typeface="Lato"/>
                <a:ea typeface="Lato"/>
                <a:cs typeface="Lato"/>
                <a:sym typeface="Lato"/>
              </a:rPr>
              <a:t>FOR THE WIN! </a:t>
            </a:r>
            <a:endParaRPr sz="4100">
              <a:solidFill>
                <a:srgbClr val="FFFFFF"/>
              </a:solidFill>
              <a:latin typeface="Lato"/>
              <a:ea typeface="Lato"/>
              <a:cs typeface="Lato"/>
              <a:sym typeface="Lato"/>
            </a:endParaRPr>
          </a:p>
          <a:p>
            <a:pPr indent="0" lvl="0" marL="0" rtl="0" algn="ctr">
              <a:spcBef>
                <a:spcPts val="0"/>
              </a:spcBef>
              <a:spcAft>
                <a:spcPts val="0"/>
              </a:spcAft>
              <a:buNone/>
            </a:pPr>
            <a:r>
              <a:t/>
            </a:r>
            <a:endParaRPr>
              <a:solidFill>
                <a:srgbClr val="FFFFFF"/>
              </a:solidFill>
              <a:latin typeface="Lato"/>
              <a:ea typeface="Lato"/>
              <a:cs typeface="Lato"/>
              <a:sym typeface="Lato"/>
            </a:endParaRPr>
          </a:p>
          <a:p>
            <a:pPr indent="0" lvl="0" marL="0" rtl="0" algn="ctr">
              <a:spcBef>
                <a:spcPts val="0"/>
              </a:spcBef>
              <a:spcAft>
                <a:spcPts val="0"/>
              </a:spcAft>
              <a:buNone/>
            </a:pPr>
            <a:r>
              <a:rPr lang="en">
                <a:solidFill>
                  <a:srgbClr val="FFFFFF"/>
                </a:solidFill>
                <a:latin typeface="Lato"/>
                <a:ea typeface="Lato"/>
                <a:cs typeface="Lato"/>
                <a:sym typeface="Lato"/>
              </a:rPr>
              <a:t>SURPRISE SURPRISE. </a:t>
            </a:r>
            <a:endParaRPr>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5"/>
                                        </p:tgtEl>
                                        <p:attrNameLst>
                                          <p:attrName>style.visibility</p:attrName>
                                        </p:attrNameLst>
                                      </p:cBhvr>
                                      <p:to>
                                        <p:strVal val="visible"/>
                                      </p:to>
                                    </p:set>
                                    <p:animEffect filter="fade" transition="in">
                                      <p:cBhvr>
                                        <p:cTn dur="1000"/>
                                        <p:tgtEl>
                                          <p:spTgt spid="29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6"/>
                                        </p:tgtEl>
                                        <p:attrNameLst>
                                          <p:attrName>style.visibility</p:attrName>
                                        </p:attrNameLst>
                                      </p:cBhvr>
                                      <p:to>
                                        <p:strVal val="visible"/>
                                      </p:to>
                                    </p:set>
                                    <p:animEffect filter="fade" transition="in">
                                      <p:cBhvr>
                                        <p:cTn dur="1000"/>
                                        <p:tgtEl>
                                          <p:spTgt spid="29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8"/>
                                        </p:tgtEl>
                                        <p:attrNameLst>
                                          <p:attrName>style.visibility</p:attrName>
                                        </p:attrNameLst>
                                      </p:cBhvr>
                                      <p:to>
                                        <p:strVal val="visible"/>
                                      </p:to>
                                    </p:set>
                                    <p:animEffect filter="fade" transition="in">
                                      <p:cBhvr>
                                        <p:cTn dur="1000"/>
                                        <p:tgtEl>
                                          <p:spTgt spid="298"/>
                                        </p:tgtEl>
                                      </p:cBhvr>
                                    </p:animEffect>
                                  </p:childTnLst>
                                </p:cTn>
                              </p:par>
                              <p:par>
                                <p:cTn fill="hold" nodeType="withEffect" presetClass="entr" presetID="10" presetSubtype="0">
                                  <p:stCondLst>
                                    <p:cond delay="0"/>
                                  </p:stCondLst>
                                  <p:childTnLst>
                                    <p:set>
                                      <p:cBhvr>
                                        <p:cTn dur="1" fill="hold">
                                          <p:stCondLst>
                                            <p:cond delay="0"/>
                                          </p:stCondLst>
                                        </p:cTn>
                                        <p:tgtEl>
                                          <p:spTgt spid="297"/>
                                        </p:tgtEl>
                                        <p:attrNameLst>
                                          <p:attrName>style.visibility</p:attrName>
                                        </p:attrNameLst>
                                      </p:cBhvr>
                                      <p:to>
                                        <p:strVal val="visible"/>
                                      </p:to>
                                    </p:set>
                                    <p:animEffect filter="fade" transition="in">
                                      <p:cBhvr>
                                        <p:cTn dur="1000"/>
                                        <p:tgtEl>
                                          <p:spTgt spid="2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95850" y="117150"/>
            <a:ext cx="6993300" cy="4856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100">
                <a:solidFill>
                  <a:srgbClr val="CC0000"/>
                </a:solidFill>
              </a:rPr>
              <a:t>Data: </a:t>
            </a:r>
            <a:endParaRPr b="1" sz="2100">
              <a:solidFill>
                <a:srgbClr val="CC0000"/>
              </a:solidFill>
            </a:endParaRPr>
          </a:p>
          <a:p>
            <a:pPr indent="0" lvl="0" marL="0" rtl="0" algn="l">
              <a:spcBef>
                <a:spcPts val="0"/>
              </a:spcBef>
              <a:spcAft>
                <a:spcPts val="0"/>
              </a:spcAft>
              <a:buNone/>
            </a:pPr>
            <a:r>
              <a:rPr lang="en" sz="2100"/>
              <a:t>Supreme Court Database</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b="1" lang="en" sz="2100">
                <a:solidFill>
                  <a:srgbClr val="CC0000"/>
                </a:solidFill>
              </a:rPr>
              <a:t>Model Types: </a:t>
            </a:r>
            <a:endParaRPr b="1" sz="2100">
              <a:solidFill>
                <a:srgbClr val="CC0000"/>
              </a:solidFill>
            </a:endParaRPr>
          </a:p>
          <a:p>
            <a:pPr indent="0" lvl="0" marL="0" rtl="0" algn="l">
              <a:spcBef>
                <a:spcPts val="0"/>
              </a:spcBef>
              <a:spcAft>
                <a:spcPts val="0"/>
              </a:spcAft>
              <a:buNone/>
            </a:pPr>
            <a:r>
              <a:rPr lang="en" sz="2100"/>
              <a:t>Classifiers</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b="1" lang="en" sz="2100">
                <a:solidFill>
                  <a:srgbClr val="CC0000"/>
                </a:solidFill>
              </a:rPr>
              <a:t>Purpose: </a:t>
            </a:r>
            <a:endParaRPr b="1" sz="2100">
              <a:solidFill>
                <a:srgbClr val="CC0000"/>
              </a:solidFill>
            </a:endParaRPr>
          </a:p>
          <a:p>
            <a:pPr indent="0" lvl="0" marL="0" rtl="0" algn="l">
              <a:spcBef>
                <a:spcPts val="0"/>
              </a:spcBef>
              <a:spcAft>
                <a:spcPts val="0"/>
              </a:spcAft>
              <a:buNone/>
            </a:pPr>
            <a:r>
              <a:rPr lang="en" sz="2100"/>
              <a:t>Predict the lean of current US Supreme </a:t>
            </a:r>
            <a:endParaRPr sz="2100"/>
          </a:p>
          <a:p>
            <a:pPr indent="0" lvl="0" marL="0" rtl="0" algn="l">
              <a:spcBef>
                <a:spcPts val="0"/>
              </a:spcBef>
              <a:spcAft>
                <a:spcPts val="0"/>
              </a:spcAft>
              <a:buNone/>
            </a:pPr>
            <a:r>
              <a:rPr lang="en" sz="2100"/>
              <a:t>Court Justice votes (Conservative or Liberal)</a:t>
            </a:r>
            <a:endParaRPr sz="2100"/>
          </a:p>
          <a:p>
            <a:pPr indent="0" lvl="0" marL="0" rtl="0" algn="l">
              <a:spcBef>
                <a:spcPts val="0"/>
              </a:spcBef>
              <a:spcAft>
                <a:spcPts val="0"/>
              </a:spcAft>
              <a:buNone/>
            </a:pPr>
            <a:r>
              <a:t/>
            </a:r>
            <a:endParaRPr sz="2100"/>
          </a:p>
          <a:p>
            <a:pPr indent="0" lvl="0" marL="0" rtl="0" algn="l">
              <a:spcBef>
                <a:spcPts val="0"/>
              </a:spcBef>
              <a:spcAft>
                <a:spcPts val="0"/>
              </a:spcAft>
              <a:buNone/>
            </a:pPr>
            <a:r>
              <a:rPr b="1" lang="en" sz="2100">
                <a:solidFill>
                  <a:srgbClr val="CC0000"/>
                </a:solidFill>
              </a:rPr>
              <a:t>Intended Audience For This Presentation</a:t>
            </a:r>
            <a:r>
              <a:rPr b="1" lang="en" sz="2100">
                <a:solidFill>
                  <a:srgbClr val="CC0000"/>
                </a:solidFill>
              </a:rPr>
              <a:t>: </a:t>
            </a:r>
            <a:endParaRPr b="1" sz="2100">
              <a:solidFill>
                <a:srgbClr val="CC0000"/>
              </a:solidFill>
            </a:endParaRPr>
          </a:p>
          <a:p>
            <a:pPr indent="0" lvl="0" marL="0" rtl="0" algn="l">
              <a:spcBef>
                <a:spcPts val="0"/>
              </a:spcBef>
              <a:spcAft>
                <a:spcPts val="0"/>
              </a:spcAft>
              <a:buNone/>
            </a:pPr>
            <a:r>
              <a:rPr lang="en" sz="2100"/>
              <a:t>Those Familiar with Supervised Learning Models and related Terminology</a:t>
            </a:r>
            <a:endParaRPr sz="21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2"/>
          <p:cNvSpPr txBox="1"/>
          <p:nvPr/>
        </p:nvSpPr>
        <p:spPr>
          <a:xfrm>
            <a:off x="170375" y="159725"/>
            <a:ext cx="47283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CC0000"/>
                </a:solidFill>
                <a:latin typeface="Lato"/>
                <a:ea typeface="Lato"/>
                <a:cs typeface="Lato"/>
                <a:sym typeface="Lato"/>
              </a:rPr>
              <a:t>F E A T U R E </a:t>
            </a:r>
            <a:endParaRPr b="1" sz="4000">
              <a:solidFill>
                <a:srgbClr val="CC0000"/>
              </a:solidFill>
              <a:latin typeface="Lato"/>
              <a:ea typeface="Lato"/>
              <a:cs typeface="Lato"/>
              <a:sym typeface="Lato"/>
            </a:endParaRPr>
          </a:p>
          <a:p>
            <a:pPr indent="0" lvl="0" marL="0" rtl="0" algn="l">
              <a:spcBef>
                <a:spcPts val="0"/>
              </a:spcBef>
              <a:spcAft>
                <a:spcPts val="0"/>
              </a:spcAft>
              <a:buNone/>
            </a:pPr>
            <a:r>
              <a:rPr b="1" lang="en" sz="4000">
                <a:solidFill>
                  <a:srgbClr val="CC0000"/>
                </a:solidFill>
                <a:latin typeface="Lato"/>
                <a:ea typeface="Lato"/>
                <a:cs typeface="Lato"/>
                <a:sym typeface="Lato"/>
              </a:rPr>
              <a:t>I M P O R T A N C E </a:t>
            </a:r>
            <a:r>
              <a:rPr b="1" lang="en" sz="4000">
                <a:solidFill>
                  <a:srgbClr val="CC0000"/>
                </a:solidFill>
                <a:latin typeface="Lato"/>
                <a:ea typeface="Lato"/>
                <a:cs typeface="Lato"/>
                <a:sym typeface="Lato"/>
              </a:rPr>
              <a:t>:</a:t>
            </a:r>
            <a:r>
              <a:rPr b="1" lang="en" sz="4000">
                <a:solidFill>
                  <a:srgbClr val="FFFFFF"/>
                </a:solidFill>
                <a:latin typeface="Lato"/>
                <a:ea typeface="Lato"/>
                <a:cs typeface="Lato"/>
                <a:sym typeface="Lato"/>
              </a:rPr>
              <a:t> </a:t>
            </a:r>
            <a:endParaRPr b="1" sz="4000">
              <a:solidFill>
                <a:srgbClr val="FFFFFF"/>
              </a:solidFill>
              <a:latin typeface="Lato"/>
              <a:ea typeface="Lato"/>
              <a:cs typeface="Lato"/>
              <a:sym typeface="Lato"/>
            </a:endParaRPr>
          </a:p>
        </p:txBody>
      </p:sp>
      <p:sp>
        <p:nvSpPr>
          <p:cNvPr id="304" name="Google Shape;304;p32"/>
          <p:cNvSpPr txBox="1"/>
          <p:nvPr/>
        </p:nvSpPr>
        <p:spPr>
          <a:xfrm>
            <a:off x="212975" y="1469575"/>
            <a:ext cx="5399100" cy="713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Font typeface="Lato"/>
              <a:buChar char="●"/>
            </a:pPr>
            <a:r>
              <a:rPr lang="en" sz="1600">
                <a:solidFill>
                  <a:srgbClr val="FFFFFF"/>
                </a:solidFill>
                <a:latin typeface="Lato"/>
                <a:ea typeface="Lato"/>
                <a:cs typeface="Lato"/>
                <a:sym typeface="Lato"/>
              </a:rPr>
              <a:t>Justices with a </a:t>
            </a:r>
            <a:r>
              <a:rPr b="1" lang="en" sz="1600">
                <a:solidFill>
                  <a:srgbClr val="FFFFFF"/>
                </a:solidFill>
                <a:latin typeface="Lato"/>
                <a:ea typeface="Lato"/>
                <a:cs typeface="Lato"/>
                <a:sym typeface="Lato"/>
              </a:rPr>
              <a:t>higher record count</a:t>
            </a:r>
            <a:r>
              <a:rPr lang="en" sz="1600">
                <a:solidFill>
                  <a:srgbClr val="FFFFFF"/>
                </a:solidFill>
                <a:latin typeface="Lato"/>
                <a:ea typeface="Lato"/>
                <a:cs typeface="Lato"/>
                <a:sym typeface="Lato"/>
              </a:rPr>
              <a:t> are considered more important than other features</a:t>
            </a:r>
            <a:endParaRPr sz="1600">
              <a:solidFill>
                <a:srgbClr val="FFFFFF"/>
              </a:solidFill>
              <a:latin typeface="Lato"/>
              <a:ea typeface="Lato"/>
              <a:cs typeface="Lato"/>
              <a:sym typeface="Lato"/>
            </a:endParaRPr>
          </a:p>
        </p:txBody>
      </p:sp>
      <p:sp>
        <p:nvSpPr>
          <p:cNvPr id="305" name="Google Shape;305;p32"/>
          <p:cNvSpPr txBox="1"/>
          <p:nvPr/>
        </p:nvSpPr>
        <p:spPr>
          <a:xfrm>
            <a:off x="212975" y="2122475"/>
            <a:ext cx="5399100" cy="489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Font typeface="Lato"/>
              <a:buChar char="●"/>
            </a:pPr>
            <a:r>
              <a:rPr lang="en" sz="1600">
                <a:solidFill>
                  <a:srgbClr val="FFFFFF"/>
                </a:solidFill>
                <a:latin typeface="Lato"/>
                <a:ea typeface="Lato"/>
                <a:cs typeface="Lato"/>
                <a:sym typeface="Lato"/>
              </a:rPr>
              <a:t>Certain ‘Term’ years are considered important</a:t>
            </a:r>
            <a:endParaRPr sz="1600">
              <a:solidFill>
                <a:srgbClr val="FFFFFF"/>
              </a:solidFill>
              <a:latin typeface="Lato"/>
              <a:ea typeface="Lato"/>
              <a:cs typeface="Lato"/>
              <a:sym typeface="Lato"/>
            </a:endParaRPr>
          </a:p>
        </p:txBody>
      </p:sp>
      <p:sp>
        <p:nvSpPr>
          <p:cNvPr id="306" name="Google Shape;306;p32"/>
          <p:cNvSpPr txBox="1"/>
          <p:nvPr/>
        </p:nvSpPr>
        <p:spPr>
          <a:xfrm>
            <a:off x="-51125" y="2527175"/>
            <a:ext cx="2662200" cy="244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u="sng">
                <a:solidFill>
                  <a:srgbClr val="3C78D8"/>
                </a:solidFill>
                <a:latin typeface="Lato"/>
                <a:ea typeface="Lato"/>
                <a:cs typeface="Lato"/>
                <a:sym typeface="Lato"/>
              </a:rPr>
              <a:t>TOP 3 OTHER:</a:t>
            </a:r>
            <a:endParaRPr b="1" sz="2300" u="sng">
              <a:solidFill>
                <a:srgbClr val="3C78D8"/>
              </a:solidFill>
              <a:latin typeface="Lato"/>
              <a:ea typeface="Lato"/>
              <a:cs typeface="Lato"/>
              <a:sym typeface="Lato"/>
            </a:endParaRPr>
          </a:p>
          <a:p>
            <a:pPr indent="0" lvl="0" marL="0" rtl="0" algn="ctr">
              <a:spcBef>
                <a:spcPts val="0"/>
              </a:spcBef>
              <a:spcAft>
                <a:spcPts val="0"/>
              </a:spcAft>
              <a:buNone/>
            </a:pPr>
            <a:r>
              <a:t/>
            </a:r>
            <a:endParaRPr b="1" u="sng">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AutoNum type="arabicPeriod"/>
            </a:pPr>
            <a:r>
              <a:rPr b="1" lang="en" sz="1500">
                <a:solidFill>
                  <a:srgbClr val="FFFFFF"/>
                </a:solidFill>
                <a:latin typeface="Lato"/>
                <a:ea typeface="Lato"/>
                <a:cs typeface="Lato"/>
                <a:sym typeface="Lato"/>
              </a:rPr>
              <a:t>Declaration of Unconstitutionality</a:t>
            </a:r>
            <a:endParaRPr b="1" sz="1500">
              <a:solidFill>
                <a:srgbClr val="FFFFFF"/>
              </a:solidFill>
              <a:latin typeface="Lato"/>
              <a:ea typeface="Lato"/>
              <a:cs typeface="Lato"/>
              <a:sym typeface="Lato"/>
            </a:endParaRPr>
          </a:p>
          <a:p>
            <a:pPr indent="0" lvl="0" marL="457200" rtl="0" algn="l">
              <a:spcBef>
                <a:spcPts val="0"/>
              </a:spcBef>
              <a:spcAft>
                <a:spcPts val="0"/>
              </a:spcAft>
              <a:buNone/>
            </a:pPr>
            <a:r>
              <a:t/>
            </a:r>
            <a:endParaRPr b="1">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AutoNum type="arabicPeriod"/>
            </a:pPr>
            <a:r>
              <a:rPr b="1" lang="en" sz="1500">
                <a:solidFill>
                  <a:srgbClr val="FFFFFF"/>
                </a:solidFill>
                <a:latin typeface="Lato"/>
                <a:ea typeface="Lato"/>
                <a:cs typeface="Lato"/>
                <a:sym typeface="Lato"/>
              </a:rPr>
              <a:t>Infrequently Litigated Statutes</a:t>
            </a:r>
            <a:endParaRPr b="1" sz="1500">
              <a:solidFill>
                <a:srgbClr val="FFFFFF"/>
              </a:solidFill>
              <a:latin typeface="Lato"/>
              <a:ea typeface="Lato"/>
              <a:cs typeface="Lato"/>
              <a:sym typeface="Lato"/>
            </a:endParaRPr>
          </a:p>
          <a:p>
            <a:pPr indent="0" lvl="0" marL="457200" rtl="0" algn="l">
              <a:spcBef>
                <a:spcPts val="0"/>
              </a:spcBef>
              <a:spcAft>
                <a:spcPts val="0"/>
              </a:spcAft>
              <a:buNone/>
            </a:pPr>
            <a:r>
              <a:t/>
            </a:r>
            <a:endParaRPr b="1">
              <a:solidFill>
                <a:srgbClr val="FFFFFF"/>
              </a:solidFill>
              <a:latin typeface="Lato"/>
              <a:ea typeface="Lato"/>
              <a:cs typeface="Lato"/>
              <a:sym typeface="Lato"/>
            </a:endParaRPr>
          </a:p>
          <a:p>
            <a:pPr indent="-323850" lvl="0" marL="457200" rtl="0" algn="l">
              <a:spcBef>
                <a:spcPts val="0"/>
              </a:spcBef>
              <a:spcAft>
                <a:spcPts val="0"/>
              </a:spcAft>
              <a:buClr>
                <a:srgbClr val="FFFFFF"/>
              </a:buClr>
              <a:buSzPts val="1500"/>
              <a:buFont typeface="Lato"/>
              <a:buAutoNum type="arabicPeriod"/>
            </a:pPr>
            <a:r>
              <a:rPr b="1" lang="en" sz="1500">
                <a:solidFill>
                  <a:srgbClr val="FFFFFF"/>
                </a:solidFill>
                <a:latin typeface="Lato"/>
                <a:ea typeface="Lato"/>
                <a:cs typeface="Lato"/>
                <a:sym typeface="Lato"/>
              </a:rPr>
              <a:t>Constitutional Amendments</a:t>
            </a:r>
            <a:endParaRPr b="1" sz="1500" u="sng">
              <a:solidFill>
                <a:srgbClr val="FFFFFF"/>
              </a:solidFill>
              <a:latin typeface="Lato"/>
              <a:ea typeface="Lato"/>
              <a:cs typeface="Lato"/>
              <a:sym typeface="Lato"/>
            </a:endParaRPr>
          </a:p>
          <a:p>
            <a:pPr indent="0" lvl="0" marL="0" rtl="0" algn="l">
              <a:spcBef>
                <a:spcPts val="0"/>
              </a:spcBef>
              <a:spcAft>
                <a:spcPts val="0"/>
              </a:spcAft>
              <a:buNone/>
            </a:pPr>
            <a:r>
              <a:t/>
            </a:r>
            <a:endParaRPr sz="1600">
              <a:solidFill>
                <a:srgbClr val="FFFFFF"/>
              </a:solidFill>
              <a:latin typeface="Lato"/>
              <a:ea typeface="Lato"/>
              <a:cs typeface="Lato"/>
              <a:sym typeface="Lato"/>
            </a:endParaRPr>
          </a:p>
        </p:txBody>
      </p:sp>
      <p:sp>
        <p:nvSpPr>
          <p:cNvPr id="307" name="Google Shape;307;p32"/>
          <p:cNvSpPr txBox="1"/>
          <p:nvPr/>
        </p:nvSpPr>
        <p:spPr>
          <a:xfrm>
            <a:off x="2263500" y="2527175"/>
            <a:ext cx="3102600" cy="261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u="sng">
                <a:solidFill>
                  <a:srgbClr val="3C78D8"/>
                </a:solidFill>
                <a:latin typeface="Lato"/>
                <a:ea typeface="Lato"/>
                <a:cs typeface="Lato"/>
                <a:sym typeface="Lato"/>
              </a:rPr>
              <a:t>TOP 5 ISSUES:</a:t>
            </a:r>
            <a:endParaRPr b="1" sz="2300" u="sng">
              <a:solidFill>
                <a:srgbClr val="3C78D8"/>
              </a:solidFill>
              <a:latin typeface="Lato"/>
              <a:ea typeface="Lato"/>
              <a:cs typeface="Lato"/>
              <a:sym typeface="Lato"/>
            </a:endParaRPr>
          </a:p>
          <a:p>
            <a:pPr indent="0" lvl="0" marL="0" rtl="0" algn="ctr">
              <a:spcBef>
                <a:spcPts val="0"/>
              </a:spcBef>
              <a:spcAft>
                <a:spcPts val="0"/>
              </a:spcAft>
              <a:buNone/>
            </a:pPr>
            <a:r>
              <a:t/>
            </a:r>
            <a:endParaRPr b="1" u="sng">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AutoNum type="arabicPeriod"/>
            </a:pPr>
            <a:r>
              <a:rPr b="1" lang="en" sz="1100">
                <a:solidFill>
                  <a:srgbClr val="FFFFFF"/>
                </a:solidFill>
                <a:latin typeface="Lato"/>
                <a:ea typeface="Lato"/>
                <a:cs typeface="Lato"/>
                <a:sym typeface="Lato"/>
              </a:rPr>
              <a:t>Free Exercise of Religion</a:t>
            </a:r>
            <a:endParaRPr b="1" sz="1100">
              <a:solidFill>
                <a:srgbClr val="FFFFFF"/>
              </a:solidFill>
              <a:latin typeface="Lato"/>
              <a:ea typeface="Lato"/>
              <a:cs typeface="Lato"/>
              <a:sym typeface="Lato"/>
            </a:endParaRPr>
          </a:p>
          <a:p>
            <a:pPr indent="0" lvl="0" marL="457200" rtl="0" algn="l">
              <a:spcBef>
                <a:spcPts val="0"/>
              </a:spcBef>
              <a:spcAft>
                <a:spcPts val="0"/>
              </a:spcAft>
              <a:buNone/>
            </a:pPr>
            <a:r>
              <a:t/>
            </a:r>
            <a:endParaRPr b="1" sz="10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AutoNum type="arabicPeriod"/>
            </a:pPr>
            <a:r>
              <a:rPr b="1" lang="en" sz="1100">
                <a:solidFill>
                  <a:srgbClr val="FFFFFF"/>
                </a:solidFill>
                <a:latin typeface="Lato"/>
                <a:ea typeface="Lato"/>
                <a:cs typeface="Lato"/>
                <a:sym typeface="Lato"/>
              </a:rPr>
              <a:t>Federal Preemption of State Legislation or Regulation</a:t>
            </a:r>
            <a:endParaRPr b="1" sz="1100">
              <a:solidFill>
                <a:srgbClr val="FFFFFF"/>
              </a:solidFill>
              <a:latin typeface="Lato"/>
              <a:ea typeface="Lato"/>
              <a:cs typeface="Lato"/>
              <a:sym typeface="Lato"/>
            </a:endParaRPr>
          </a:p>
          <a:p>
            <a:pPr indent="0" lvl="0" marL="457200" rtl="0" algn="l">
              <a:spcBef>
                <a:spcPts val="0"/>
              </a:spcBef>
              <a:spcAft>
                <a:spcPts val="0"/>
              </a:spcAft>
              <a:buNone/>
            </a:pPr>
            <a:r>
              <a:t/>
            </a:r>
            <a:endParaRPr b="1" sz="10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AutoNum type="arabicPeriod"/>
            </a:pPr>
            <a:r>
              <a:rPr b="1" lang="en" sz="1100">
                <a:solidFill>
                  <a:srgbClr val="FFFFFF"/>
                </a:solidFill>
                <a:latin typeface="Lato"/>
                <a:ea typeface="Lato"/>
                <a:cs typeface="Lato"/>
                <a:sym typeface="Lato"/>
              </a:rPr>
              <a:t>State or Local Government Tax</a:t>
            </a:r>
            <a:endParaRPr b="1" sz="1100">
              <a:solidFill>
                <a:srgbClr val="FFFFFF"/>
              </a:solidFill>
              <a:latin typeface="Lato"/>
              <a:ea typeface="Lato"/>
              <a:cs typeface="Lato"/>
              <a:sym typeface="Lato"/>
            </a:endParaRPr>
          </a:p>
          <a:p>
            <a:pPr indent="0" lvl="0" marL="457200" rtl="0" algn="l">
              <a:spcBef>
                <a:spcPts val="0"/>
              </a:spcBef>
              <a:spcAft>
                <a:spcPts val="0"/>
              </a:spcAft>
              <a:buNone/>
            </a:pPr>
            <a:r>
              <a:t/>
            </a:r>
            <a:endParaRPr b="1"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AutoNum type="arabicPeriod"/>
            </a:pPr>
            <a:r>
              <a:rPr b="1" lang="en" sz="1100">
                <a:solidFill>
                  <a:srgbClr val="FFFFFF"/>
                </a:solidFill>
                <a:latin typeface="Lato"/>
                <a:ea typeface="Lato"/>
                <a:cs typeface="Lato"/>
                <a:sym typeface="Lato"/>
              </a:rPr>
              <a:t>Indigents: The US Supreme Court Docketing Fee</a:t>
            </a:r>
            <a:endParaRPr b="1" sz="1100">
              <a:solidFill>
                <a:srgbClr val="FFFFFF"/>
              </a:solidFill>
              <a:latin typeface="Lato"/>
              <a:ea typeface="Lato"/>
              <a:cs typeface="Lato"/>
              <a:sym typeface="Lato"/>
            </a:endParaRPr>
          </a:p>
          <a:p>
            <a:pPr indent="0" lvl="0" marL="457200" rtl="0" algn="l">
              <a:spcBef>
                <a:spcPts val="0"/>
              </a:spcBef>
              <a:spcAft>
                <a:spcPts val="0"/>
              </a:spcAft>
              <a:buNone/>
            </a:pPr>
            <a:r>
              <a:t/>
            </a:r>
            <a:endParaRPr b="1"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AutoNum type="arabicPeriod"/>
            </a:pPr>
            <a:r>
              <a:rPr b="1" lang="en" sz="1100">
                <a:solidFill>
                  <a:srgbClr val="FFFFFF"/>
                </a:solidFill>
                <a:latin typeface="Lato"/>
                <a:ea typeface="Lato"/>
                <a:cs typeface="Lato"/>
                <a:sym typeface="Lato"/>
              </a:rPr>
              <a:t>Patents and Copyright: Patents</a:t>
            </a:r>
            <a:endParaRPr b="1" sz="1100">
              <a:solidFill>
                <a:srgbClr val="FFFFFF"/>
              </a:solidFill>
              <a:latin typeface="Lato"/>
              <a:ea typeface="Lato"/>
              <a:cs typeface="Lato"/>
              <a:sym typeface="Lato"/>
            </a:endParaRPr>
          </a:p>
          <a:p>
            <a:pPr indent="0" lvl="0" marL="0" rtl="0" algn="l">
              <a:spcBef>
                <a:spcPts val="0"/>
              </a:spcBef>
              <a:spcAft>
                <a:spcPts val="0"/>
              </a:spcAft>
              <a:buNone/>
            </a:pPr>
            <a:r>
              <a:t/>
            </a:r>
            <a:endParaRPr sz="1200">
              <a:solidFill>
                <a:srgbClr val="FFFFFF"/>
              </a:solidFill>
              <a:latin typeface="Lato"/>
              <a:ea typeface="Lato"/>
              <a:cs typeface="Lato"/>
              <a:sym typeface="Lato"/>
            </a:endParaRPr>
          </a:p>
        </p:txBody>
      </p:sp>
      <p:pic>
        <p:nvPicPr>
          <p:cNvPr id="308" name="Google Shape;308;p32"/>
          <p:cNvPicPr preferRelativeResize="0"/>
          <p:nvPr/>
        </p:nvPicPr>
        <p:blipFill>
          <a:blip r:embed="rId3">
            <a:alphaModFix/>
          </a:blip>
          <a:stretch>
            <a:fillRect/>
          </a:stretch>
        </p:blipFill>
        <p:spPr>
          <a:xfrm>
            <a:off x="5477475" y="130076"/>
            <a:ext cx="6162149" cy="4883349"/>
          </a:xfrm>
          <a:prstGeom prst="rect">
            <a:avLst/>
          </a:prstGeom>
          <a:noFill/>
          <a:ln>
            <a:noFill/>
          </a:ln>
        </p:spPr>
      </p:pic>
      <p:pic>
        <p:nvPicPr>
          <p:cNvPr id="309" name="Google Shape;309;p32"/>
          <p:cNvPicPr preferRelativeResize="0"/>
          <p:nvPr/>
        </p:nvPicPr>
        <p:blipFill>
          <a:blip r:embed="rId3">
            <a:alphaModFix/>
          </a:blip>
          <a:stretch>
            <a:fillRect/>
          </a:stretch>
        </p:blipFill>
        <p:spPr>
          <a:xfrm>
            <a:off x="2839150" y="159726"/>
            <a:ext cx="6162149" cy="48833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4"/>
                                        </p:tgtEl>
                                        <p:attrNameLst>
                                          <p:attrName>style.visibility</p:attrName>
                                        </p:attrNameLst>
                                      </p:cBhvr>
                                      <p:to>
                                        <p:strVal val="visible"/>
                                      </p:to>
                                    </p:set>
                                    <p:animEffect filter="fade" transition="in">
                                      <p:cBhvr>
                                        <p:cTn dur="1000"/>
                                        <p:tgtEl>
                                          <p:spTgt spid="30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gtEl>
                                        <p:attrNameLst>
                                          <p:attrName>style.visibility</p:attrName>
                                        </p:attrNameLst>
                                      </p:cBhvr>
                                      <p:to>
                                        <p:strVal val="visible"/>
                                      </p:to>
                                    </p:set>
                                    <p:animEffect filter="fade" transition="in">
                                      <p:cBhvr>
                                        <p:cTn dur="1000"/>
                                        <p:tgtEl>
                                          <p:spTgt spid="30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6"/>
                                        </p:tgtEl>
                                        <p:attrNameLst>
                                          <p:attrName>style.visibility</p:attrName>
                                        </p:attrNameLst>
                                      </p:cBhvr>
                                      <p:to>
                                        <p:strVal val="visible"/>
                                      </p:to>
                                    </p:set>
                                    <p:animEffect filter="fade" transition="in">
                                      <p:cBhvr>
                                        <p:cTn dur="1000"/>
                                        <p:tgtEl>
                                          <p:spTgt spid="3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7"/>
                                        </p:tgtEl>
                                        <p:attrNameLst>
                                          <p:attrName>style.visibility</p:attrName>
                                        </p:attrNameLst>
                                      </p:cBhvr>
                                      <p:to>
                                        <p:strVal val="visible"/>
                                      </p:to>
                                    </p:set>
                                    <p:animEffect filter="fade" transition="in">
                                      <p:cBhvr>
                                        <p:cTn dur="1000"/>
                                        <p:tgtEl>
                                          <p:spTgt spid="30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308"/>
                                        </p:tgtEl>
                                        <p:attrNameLst>
                                          <p:attrName>style.visibility</p:attrName>
                                        </p:attrNameLst>
                                      </p:cBhvr>
                                      <p:to>
                                        <p:strVal val="hidden"/>
                                      </p:to>
                                    </p:set>
                                  </p:childTnLst>
                                </p:cTn>
                              </p:par>
                              <p:par>
                                <p:cTn fill="hold" nodeType="withEffect" presetClass="entr" presetID="2" presetSubtype="2">
                                  <p:stCondLst>
                                    <p:cond delay="0"/>
                                  </p:stCondLst>
                                  <p:childTnLst>
                                    <p:set>
                                      <p:cBhvr>
                                        <p:cTn dur="1" fill="hold">
                                          <p:stCondLst>
                                            <p:cond delay="0"/>
                                          </p:stCondLst>
                                        </p:cTn>
                                        <p:tgtEl>
                                          <p:spTgt spid="309"/>
                                        </p:tgtEl>
                                        <p:attrNameLst>
                                          <p:attrName>style.visibility</p:attrName>
                                        </p:attrNameLst>
                                      </p:cBhvr>
                                      <p:to>
                                        <p:strVal val="visible"/>
                                      </p:to>
                                    </p:set>
                                    <p:anim calcmode="lin" valueType="num">
                                      <p:cBhvr additive="base">
                                        <p:cTn dur="500"/>
                                        <p:tgtEl>
                                          <p:spTgt spid="30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3"/>
          <p:cNvSpPr txBox="1"/>
          <p:nvPr/>
        </p:nvSpPr>
        <p:spPr>
          <a:xfrm>
            <a:off x="170375" y="159725"/>
            <a:ext cx="5165100" cy="101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900">
                <a:solidFill>
                  <a:srgbClr val="FFFFFF"/>
                </a:solidFill>
                <a:latin typeface="Lato"/>
                <a:ea typeface="Lato"/>
                <a:cs typeface="Lato"/>
                <a:sym typeface="Lato"/>
              </a:rPr>
              <a:t>F U T U R E</a:t>
            </a:r>
            <a:endParaRPr b="1" sz="3900">
              <a:solidFill>
                <a:srgbClr val="FFFFFF"/>
              </a:solidFill>
              <a:latin typeface="Lato"/>
              <a:ea typeface="Lato"/>
              <a:cs typeface="Lato"/>
              <a:sym typeface="Lato"/>
            </a:endParaRPr>
          </a:p>
          <a:p>
            <a:pPr indent="0" lvl="0" marL="0" rtl="0" algn="l">
              <a:spcBef>
                <a:spcPts val="0"/>
              </a:spcBef>
              <a:spcAft>
                <a:spcPts val="0"/>
              </a:spcAft>
              <a:buNone/>
            </a:pPr>
            <a:r>
              <a:rPr b="1" lang="en" sz="3900">
                <a:solidFill>
                  <a:srgbClr val="FFFFFF"/>
                </a:solidFill>
                <a:latin typeface="Lato"/>
                <a:ea typeface="Lato"/>
                <a:cs typeface="Lato"/>
                <a:sym typeface="Lato"/>
              </a:rPr>
              <a:t>D E V E L O P M E N T</a:t>
            </a:r>
            <a:r>
              <a:rPr b="1" lang="en" sz="3900">
                <a:solidFill>
                  <a:srgbClr val="FFFFFF"/>
                </a:solidFill>
                <a:latin typeface="Lato"/>
                <a:ea typeface="Lato"/>
                <a:cs typeface="Lato"/>
                <a:sym typeface="Lato"/>
              </a:rPr>
              <a:t> :</a:t>
            </a:r>
            <a:endParaRPr b="1" sz="3900">
              <a:solidFill>
                <a:srgbClr val="FFFFFF"/>
              </a:solidFill>
              <a:latin typeface="Lato"/>
              <a:ea typeface="Lato"/>
              <a:cs typeface="Lato"/>
              <a:sym typeface="Lato"/>
            </a:endParaRPr>
          </a:p>
        </p:txBody>
      </p:sp>
      <p:sp>
        <p:nvSpPr>
          <p:cNvPr id="315" name="Google Shape;315;p33"/>
          <p:cNvSpPr txBox="1"/>
          <p:nvPr/>
        </p:nvSpPr>
        <p:spPr>
          <a:xfrm>
            <a:off x="137525" y="1588300"/>
            <a:ext cx="5105100" cy="7539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rgbClr val="CC0000"/>
              </a:buClr>
              <a:buSzPts val="1900"/>
              <a:buFont typeface="Lato"/>
              <a:buChar char="●"/>
            </a:pPr>
            <a:r>
              <a:rPr lang="en" sz="1900">
                <a:solidFill>
                  <a:srgbClr val="CC0000"/>
                </a:solidFill>
                <a:latin typeface="Lato"/>
                <a:ea typeface="Lato"/>
                <a:cs typeface="Lato"/>
                <a:sym typeface="Lato"/>
              </a:rPr>
              <a:t>Model generalized for use by lower courts and with records of SCOTUS prospectives</a:t>
            </a:r>
            <a:endParaRPr sz="1900">
              <a:solidFill>
                <a:srgbClr val="CC0000"/>
              </a:solidFill>
              <a:latin typeface="Lato"/>
              <a:ea typeface="Lato"/>
              <a:cs typeface="Lato"/>
              <a:sym typeface="Lato"/>
            </a:endParaRPr>
          </a:p>
          <a:p>
            <a:pPr indent="0" lvl="0" marL="0" rtl="0" algn="l">
              <a:spcBef>
                <a:spcPts val="0"/>
              </a:spcBef>
              <a:spcAft>
                <a:spcPts val="0"/>
              </a:spcAft>
              <a:buNone/>
            </a:pPr>
            <a:r>
              <a:t/>
            </a:r>
            <a:endParaRPr sz="1900">
              <a:solidFill>
                <a:srgbClr val="FFFFFF"/>
              </a:solidFill>
              <a:latin typeface="Lato"/>
              <a:ea typeface="Lato"/>
              <a:cs typeface="Lato"/>
              <a:sym typeface="Lato"/>
            </a:endParaRPr>
          </a:p>
        </p:txBody>
      </p:sp>
      <p:sp>
        <p:nvSpPr>
          <p:cNvPr id="316" name="Google Shape;316;p33"/>
          <p:cNvSpPr txBox="1"/>
          <p:nvPr/>
        </p:nvSpPr>
        <p:spPr>
          <a:xfrm>
            <a:off x="137525" y="2440800"/>
            <a:ext cx="5039400" cy="8616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rgbClr val="3C78D8"/>
              </a:buClr>
              <a:buSzPts val="1900"/>
              <a:buFont typeface="Lato"/>
              <a:buChar char="●"/>
            </a:pPr>
            <a:r>
              <a:rPr lang="en" sz="1900">
                <a:solidFill>
                  <a:srgbClr val="3C78D8"/>
                </a:solidFill>
                <a:latin typeface="Lato"/>
                <a:ea typeface="Lato"/>
                <a:cs typeface="Lato"/>
                <a:sym typeface="Lato"/>
              </a:rPr>
              <a:t>Model could be used for a deeper dive on exploring metrics for  individual issues of interest </a:t>
            </a:r>
            <a:endParaRPr sz="1900">
              <a:solidFill>
                <a:srgbClr val="3C78D8"/>
              </a:solidFill>
              <a:latin typeface="Lato"/>
              <a:ea typeface="Lato"/>
              <a:cs typeface="Lato"/>
              <a:sym typeface="Lato"/>
            </a:endParaRPr>
          </a:p>
        </p:txBody>
      </p:sp>
      <p:sp>
        <p:nvSpPr>
          <p:cNvPr id="317" name="Google Shape;317;p33"/>
          <p:cNvSpPr txBox="1"/>
          <p:nvPr/>
        </p:nvSpPr>
        <p:spPr>
          <a:xfrm>
            <a:off x="137525" y="3535425"/>
            <a:ext cx="5039400" cy="861600"/>
          </a:xfrm>
          <a:prstGeom prst="rect">
            <a:avLst/>
          </a:prstGeom>
          <a:noFill/>
          <a:ln>
            <a:noFill/>
          </a:ln>
        </p:spPr>
        <p:txBody>
          <a:bodyPr anchorCtr="0" anchor="t" bIns="91425" lIns="91425" spcFirstLastPara="1" rIns="91425" wrap="square" tIns="91425">
            <a:noAutofit/>
          </a:bodyPr>
          <a:lstStyle/>
          <a:p>
            <a:pPr indent="-349250" lvl="0" marL="457200" rtl="0" algn="l">
              <a:spcBef>
                <a:spcPts val="0"/>
              </a:spcBef>
              <a:spcAft>
                <a:spcPts val="0"/>
              </a:spcAft>
              <a:buClr>
                <a:srgbClr val="CC0000"/>
              </a:buClr>
              <a:buSzPts val="1900"/>
              <a:buFont typeface="Lato"/>
              <a:buChar char="●"/>
            </a:pPr>
            <a:r>
              <a:rPr lang="en" sz="1900">
                <a:solidFill>
                  <a:srgbClr val="CC0000"/>
                </a:solidFill>
                <a:latin typeface="Lato"/>
                <a:ea typeface="Lato"/>
                <a:cs typeface="Lato"/>
                <a:sym typeface="Lato"/>
              </a:rPr>
              <a:t>Model altered to determine how RBG would have voted on future cases</a:t>
            </a:r>
            <a:endParaRPr sz="1900">
              <a:solidFill>
                <a:srgbClr val="CC0000"/>
              </a:solidFill>
              <a:latin typeface="Lato"/>
              <a:ea typeface="Lato"/>
              <a:cs typeface="Lato"/>
              <a:sym typeface="Lato"/>
            </a:endParaRPr>
          </a:p>
        </p:txBody>
      </p:sp>
      <p:pic>
        <p:nvPicPr>
          <p:cNvPr id="318" name="Google Shape;318;p33"/>
          <p:cNvPicPr preferRelativeResize="0"/>
          <p:nvPr/>
        </p:nvPicPr>
        <p:blipFill>
          <a:blip r:embed="rId3">
            <a:alphaModFix/>
          </a:blip>
          <a:stretch>
            <a:fillRect/>
          </a:stretch>
        </p:blipFill>
        <p:spPr>
          <a:xfrm>
            <a:off x="5335475" y="1301025"/>
            <a:ext cx="3465401" cy="34654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5"/>
                                        </p:tgtEl>
                                        <p:attrNameLst>
                                          <p:attrName>style.visibility</p:attrName>
                                        </p:attrNameLst>
                                      </p:cBhvr>
                                      <p:to>
                                        <p:strVal val="visible"/>
                                      </p:to>
                                    </p:set>
                                    <p:animEffect filter="fade" transition="in">
                                      <p:cBhvr>
                                        <p:cTn dur="1000"/>
                                        <p:tgtEl>
                                          <p:spTgt spid="31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6"/>
                                        </p:tgtEl>
                                        <p:attrNameLst>
                                          <p:attrName>style.visibility</p:attrName>
                                        </p:attrNameLst>
                                      </p:cBhvr>
                                      <p:to>
                                        <p:strVal val="visible"/>
                                      </p:to>
                                    </p:set>
                                    <p:animEffect filter="fade" transition="in">
                                      <p:cBhvr>
                                        <p:cTn dur="1000"/>
                                        <p:tgtEl>
                                          <p:spTgt spid="31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8"/>
                                        </p:tgtEl>
                                        <p:attrNameLst>
                                          <p:attrName>style.visibility</p:attrName>
                                        </p:attrNameLst>
                                      </p:cBhvr>
                                      <p:to>
                                        <p:strVal val="visible"/>
                                      </p:to>
                                    </p:set>
                                    <p:animEffect filter="fade" transition="in">
                                      <p:cBhvr>
                                        <p:cTn dur="1000"/>
                                        <p:tgtEl>
                                          <p:spTgt spid="318"/>
                                        </p:tgtEl>
                                      </p:cBhvr>
                                    </p:animEffect>
                                  </p:childTnLst>
                                </p:cTn>
                              </p:par>
                              <p:par>
                                <p:cTn fill="hold" nodeType="withEffect" presetClass="entr" presetID="10" presetSubtype="0">
                                  <p:stCondLst>
                                    <p:cond delay="0"/>
                                  </p:stCondLst>
                                  <p:childTnLst>
                                    <p:set>
                                      <p:cBhvr>
                                        <p:cTn dur="1" fill="hold">
                                          <p:stCondLst>
                                            <p:cond delay="0"/>
                                          </p:stCondLst>
                                        </p:cTn>
                                        <p:tgtEl>
                                          <p:spTgt spid="317"/>
                                        </p:tgtEl>
                                        <p:attrNameLst>
                                          <p:attrName>style.visibility</p:attrName>
                                        </p:attrNameLst>
                                      </p:cBhvr>
                                      <p:to>
                                        <p:strVal val="visible"/>
                                      </p:to>
                                    </p:set>
                                    <p:animEffect filter="fade" transition="in">
                                      <p:cBhvr>
                                        <p:cTn dur="1000"/>
                                        <p:tgtEl>
                                          <p:spTgt spid="3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4"/>
          <p:cNvSpPr txBox="1"/>
          <p:nvPr>
            <p:ph type="ctrTitle"/>
          </p:nvPr>
        </p:nvSpPr>
        <p:spPr>
          <a:xfrm>
            <a:off x="3007650" y="1174600"/>
            <a:ext cx="3329100" cy="53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800"/>
              <a:t>T H A N K   Y O U</a:t>
            </a:r>
            <a:endParaRPr b="1" sz="2800"/>
          </a:p>
        </p:txBody>
      </p:sp>
      <p:sp>
        <p:nvSpPr>
          <p:cNvPr id="324" name="Google Shape;324;p34"/>
          <p:cNvSpPr txBox="1"/>
          <p:nvPr>
            <p:ph idx="1" type="subTitle"/>
          </p:nvPr>
        </p:nvSpPr>
        <p:spPr>
          <a:xfrm>
            <a:off x="5083950" y="3858600"/>
            <a:ext cx="3470700" cy="77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Supreme Court Database:</a:t>
            </a:r>
            <a:endParaRPr/>
          </a:p>
          <a:p>
            <a:pPr indent="0" lvl="0" marL="0" rtl="0" algn="l">
              <a:spcBef>
                <a:spcPts val="0"/>
              </a:spcBef>
              <a:spcAft>
                <a:spcPts val="0"/>
              </a:spcAft>
              <a:buNone/>
            </a:pPr>
            <a:r>
              <a:rPr lang="en" u="sng">
                <a:solidFill>
                  <a:schemeClr val="hlink"/>
                </a:solidFill>
                <a:hlinkClick r:id="rId3"/>
              </a:rPr>
              <a:t>http://supremecourtdatabase.org/about.php</a:t>
            </a:r>
            <a:endParaRPr/>
          </a:p>
          <a:p>
            <a:pPr indent="0" lvl="0" marL="0" rtl="0" algn="l">
              <a:spcBef>
                <a:spcPts val="0"/>
              </a:spcBef>
              <a:spcAft>
                <a:spcPts val="0"/>
              </a:spcAft>
              <a:buNone/>
            </a:pPr>
            <a:r>
              <a:rPr lang="en"/>
              <a:t>Courtesy of Washington University Law</a:t>
            </a:r>
            <a:endParaRPr/>
          </a:p>
        </p:txBody>
      </p:sp>
      <p:sp>
        <p:nvSpPr>
          <p:cNvPr id="325" name="Google Shape;325;p34"/>
          <p:cNvSpPr txBox="1"/>
          <p:nvPr>
            <p:ph type="ctrTitle"/>
          </p:nvPr>
        </p:nvSpPr>
        <p:spPr>
          <a:xfrm>
            <a:off x="3007650" y="1673325"/>
            <a:ext cx="5877600" cy="1269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Q U E S T I O N S ?</a:t>
            </a:r>
            <a:endParaRPr b="1"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descr="Rally gose on after gay marriage ruling- China.org.cn" id="145" name="Google Shape;145;p15"/>
          <p:cNvPicPr preferRelativeResize="0"/>
          <p:nvPr/>
        </p:nvPicPr>
        <p:blipFill rotWithShape="1">
          <a:blip r:embed="rId3">
            <a:alphaModFix/>
          </a:blip>
          <a:srcRect b="0" l="29540" r="3367" t="0"/>
          <a:stretch/>
        </p:blipFill>
        <p:spPr>
          <a:xfrm>
            <a:off x="6541100" y="341050"/>
            <a:ext cx="2328875" cy="2089775"/>
          </a:xfrm>
          <a:prstGeom prst="rect">
            <a:avLst/>
          </a:prstGeom>
          <a:noFill/>
          <a:ln>
            <a:noFill/>
          </a:ln>
        </p:spPr>
      </p:pic>
      <p:pic>
        <p:nvPicPr>
          <p:cNvPr descr="Black Lives Matter: A movement in photos Photos - ABC News" id="146" name="Google Shape;146;p15"/>
          <p:cNvPicPr preferRelativeResize="0"/>
          <p:nvPr/>
        </p:nvPicPr>
        <p:blipFill rotWithShape="1">
          <a:blip r:embed="rId4">
            <a:alphaModFix/>
          </a:blip>
          <a:srcRect b="0" l="34193" r="0" t="0"/>
          <a:stretch/>
        </p:blipFill>
        <p:spPr>
          <a:xfrm>
            <a:off x="4135275" y="341050"/>
            <a:ext cx="2328876" cy="2089774"/>
          </a:xfrm>
          <a:prstGeom prst="rect">
            <a:avLst/>
          </a:prstGeom>
          <a:noFill/>
          <a:ln>
            <a:noFill/>
          </a:ln>
        </p:spPr>
      </p:pic>
      <p:pic>
        <p:nvPicPr>
          <p:cNvPr descr="Yikes! Most CEOs aren't prepared for Trump's guerrilla-style  attacks—commentary" id="147" name="Google Shape;147;p15"/>
          <p:cNvPicPr preferRelativeResize="0"/>
          <p:nvPr/>
        </p:nvPicPr>
        <p:blipFill rotWithShape="1">
          <a:blip r:embed="rId5">
            <a:alphaModFix/>
          </a:blip>
          <a:srcRect b="0" l="0" r="14081" t="0"/>
          <a:stretch/>
        </p:blipFill>
        <p:spPr>
          <a:xfrm>
            <a:off x="4135275" y="2524775"/>
            <a:ext cx="2617200" cy="2129775"/>
          </a:xfrm>
          <a:prstGeom prst="rect">
            <a:avLst/>
          </a:prstGeom>
          <a:noFill/>
          <a:ln>
            <a:noFill/>
          </a:ln>
        </p:spPr>
      </p:pic>
      <p:pic>
        <p:nvPicPr>
          <p:cNvPr descr="What Is Happening at Migrant Detention Centers? What to Know | Time" id="148" name="Google Shape;148;p15"/>
          <p:cNvPicPr preferRelativeResize="0"/>
          <p:nvPr/>
        </p:nvPicPr>
        <p:blipFill rotWithShape="1">
          <a:blip r:embed="rId6">
            <a:alphaModFix/>
          </a:blip>
          <a:srcRect b="0" l="17791" r="29429" t="19231"/>
          <a:stretch/>
        </p:blipFill>
        <p:spPr>
          <a:xfrm>
            <a:off x="6826675" y="2544775"/>
            <a:ext cx="2043301" cy="2089774"/>
          </a:xfrm>
          <a:prstGeom prst="rect">
            <a:avLst/>
          </a:prstGeom>
          <a:noFill/>
          <a:ln>
            <a:noFill/>
          </a:ln>
        </p:spPr>
      </p:pic>
      <p:sp>
        <p:nvSpPr>
          <p:cNvPr id="149" name="Google Shape;149;p15"/>
          <p:cNvSpPr txBox="1"/>
          <p:nvPr/>
        </p:nvSpPr>
        <p:spPr>
          <a:xfrm>
            <a:off x="1127350" y="133500"/>
            <a:ext cx="2818500" cy="183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ato"/>
                <a:ea typeface="Lato"/>
                <a:cs typeface="Lato"/>
                <a:sym typeface="Lato"/>
              </a:rPr>
              <a:t>THE UNITED STATES IS FACING SOME OF THE GREATEST CHALLENGES ITS EVER FACED</a:t>
            </a:r>
            <a:endParaRPr b="1" sz="2000">
              <a:solidFill>
                <a:schemeClr val="lt1"/>
              </a:solidFill>
              <a:latin typeface="Lato"/>
              <a:ea typeface="Lato"/>
              <a:cs typeface="Lato"/>
              <a:sym typeface="Lato"/>
            </a:endParaRPr>
          </a:p>
        </p:txBody>
      </p:sp>
      <p:sp>
        <p:nvSpPr>
          <p:cNvPr id="150" name="Google Shape;150;p15"/>
          <p:cNvSpPr txBox="1"/>
          <p:nvPr/>
        </p:nvSpPr>
        <p:spPr>
          <a:xfrm>
            <a:off x="1127350" y="1918325"/>
            <a:ext cx="2818500" cy="14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ato"/>
                <a:ea typeface="Lato"/>
                <a:cs typeface="Lato"/>
                <a:sym typeface="Lato"/>
              </a:rPr>
              <a:t>SCOTUS HOLDS A LOT OF POWER IN DETERMINING OUTCOMES</a:t>
            </a:r>
            <a:endParaRPr b="1" sz="2000">
              <a:solidFill>
                <a:schemeClr val="lt1"/>
              </a:solidFill>
              <a:latin typeface="Lato"/>
              <a:ea typeface="Lato"/>
              <a:cs typeface="Lato"/>
              <a:sym typeface="Lato"/>
            </a:endParaRPr>
          </a:p>
        </p:txBody>
      </p:sp>
      <p:sp>
        <p:nvSpPr>
          <p:cNvPr id="151" name="Google Shape;151;p15"/>
          <p:cNvSpPr txBox="1"/>
          <p:nvPr/>
        </p:nvSpPr>
        <p:spPr>
          <a:xfrm>
            <a:off x="1127350" y="3468025"/>
            <a:ext cx="2818500" cy="14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latin typeface="Lato"/>
                <a:ea typeface="Lato"/>
                <a:cs typeface="Lato"/>
                <a:sym typeface="Lato"/>
              </a:rPr>
              <a:t>SO MUCH SO, THAT SCOTUS BECAME A CENTRAL POINT OF THE 2020 ELECTION</a:t>
            </a:r>
            <a:endParaRPr b="1" sz="20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0"/>
                                        </p:tgtEl>
                                        <p:attrNameLst>
                                          <p:attrName>style.visibility</p:attrName>
                                        </p:attrNameLst>
                                      </p:cBhvr>
                                      <p:to>
                                        <p:strVal val="visible"/>
                                      </p:to>
                                    </p:set>
                                    <p:animEffect filter="fade" transition="in">
                                      <p:cBhvr>
                                        <p:cTn dur="1000"/>
                                        <p:tgtEl>
                                          <p:spTgt spid="15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1"/>
                                        </p:tgtEl>
                                        <p:attrNameLst>
                                          <p:attrName>style.visibility</p:attrName>
                                        </p:attrNameLst>
                                      </p:cBhvr>
                                      <p:to>
                                        <p:strVal val="visible"/>
                                      </p:to>
                                    </p:set>
                                    <p:animEffect filter="fade" transition="in">
                                      <p:cBhvr>
                                        <p:cTn dur="1000"/>
                                        <p:tgtEl>
                                          <p:spTgt spid="15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nvSpPr>
        <p:spPr>
          <a:xfrm>
            <a:off x="4752050" y="618475"/>
            <a:ext cx="4509300" cy="52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descr="Corp Comm candidates call for campaign spending disclosure – Arizona  Capitol Times" id="157" name="Google Shape;157;p16"/>
          <p:cNvPicPr preferRelativeResize="0"/>
          <p:nvPr/>
        </p:nvPicPr>
        <p:blipFill>
          <a:blip r:embed="rId3">
            <a:alphaModFix/>
          </a:blip>
          <a:stretch>
            <a:fillRect/>
          </a:stretch>
        </p:blipFill>
        <p:spPr>
          <a:xfrm>
            <a:off x="133075" y="133100"/>
            <a:ext cx="4191825" cy="2234300"/>
          </a:xfrm>
          <a:prstGeom prst="rect">
            <a:avLst/>
          </a:prstGeom>
          <a:noFill/>
          <a:ln>
            <a:noFill/>
          </a:ln>
        </p:spPr>
      </p:pic>
      <p:sp>
        <p:nvSpPr>
          <p:cNvPr id="158" name="Google Shape;158;p16"/>
          <p:cNvSpPr txBox="1"/>
          <p:nvPr/>
        </p:nvSpPr>
        <p:spPr>
          <a:xfrm>
            <a:off x="31325" y="2430050"/>
            <a:ext cx="2794800" cy="2234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chemeClr val="lt1"/>
                </a:solidFill>
                <a:latin typeface="Lato"/>
                <a:ea typeface="Lato"/>
                <a:cs typeface="Lato"/>
                <a:sym typeface="Lato"/>
              </a:rPr>
              <a:t>THE FIGHT OVER THE SUPREME COURT IS A BI- PARTISAN FIGHT</a:t>
            </a:r>
            <a:r>
              <a:rPr lang="en" sz="2000">
                <a:solidFill>
                  <a:schemeClr val="lt1"/>
                </a:solidFill>
                <a:latin typeface="Lato"/>
                <a:ea typeface="Lato"/>
                <a:cs typeface="Lato"/>
                <a:sym typeface="Lato"/>
              </a:rPr>
              <a:t> </a:t>
            </a:r>
            <a:endParaRPr sz="2000">
              <a:solidFill>
                <a:schemeClr val="lt1"/>
              </a:solidFill>
              <a:latin typeface="Lato"/>
              <a:ea typeface="Lato"/>
              <a:cs typeface="Lato"/>
              <a:sym typeface="Lato"/>
            </a:endParaRPr>
          </a:p>
        </p:txBody>
      </p:sp>
      <p:pic>
        <p:nvPicPr>
          <p:cNvPr descr="Media insisted Amy Coney Barrett would back Trump on overturning election |  Fox News" id="159" name="Google Shape;159;p16"/>
          <p:cNvPicPr preferRelativeResize="0"/>
          <p:nvPr/>
        </p:nvPicPr>
        <p:blipFill rotWithShape="1">
          <a:blip r:embed="rId4">
            <a:alphaModFix/>
          </a:blip>
          <a:srcRect b="0" l="17065" r="12213" t="0"/>
          <a:stretch/>
        </p:blipFill>
        <p:spPr>
          <a:xfrm>
            <a:off x="2826250" y="2649700"/>
            <a:ext cx="2865350" cy="2025750"/>
          </a:xfrm>
          <a:prstGeom prst="rect">
            <a:avLst/>
          </a:prstGeom>
          <a:noFill/>
          <a:ln>
            <a:noFill/>
          </a:ln>
        </p:spPr>
      </p:pic>
      <p:sp>
        <p:nvSpPr>
          <p:cNvPr id="160" name="Google Shape;160;p16"/>
          <p:cNvSpPr txBox="1"/>
          <p:nvPr/>
        </p:nvSpPr>
        <p:spPr>
          <a:xfrm>
            <a:off x="211375" y="4689425"/>
            <a:ext cx="5480100" cy="3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CC4125"/>
                </a:solidFill>
                <a:latin typeface="Lato"/>
                <a:ea typeface="Lato"/>
                <a:cs typeface="Lato"/>
                <a:sym typeface="Lato"/>
              </a:rPr>
              <a:t>Associate Justice Amy Coney Barrett Sworn in October 27th, 2020</a:t>
            </a:r>
            <a:endParaRPr b="1">
              <a:solidFill>
                <a:srgbClr val="CC4125"/>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nvSpPr>
        <p:spPr>
          <a:xfrm>
            <a:off x="4752050" y="618475"/>
            <a:ext cx="4509300" cy="526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sp>
        <p:nvSpPr>
          <p:cNvPr id="166" name="Google Shape;166;p17"/>
          <p:cNvSpPr txBox="1"/>
          <p:nvPr/>
        </p:nvSpPr>
        <p:spPr>
          <a:xfrm>
            <a:off x="242700" y="164400"/>
            <a:ext cx="6881400" cy="10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E06666"/>
                </a:solidFill>
                <a:latin typeface="Lato"/>
                <a:ea typeface="Lato"/>
                <a:cs typeface="Lato"/>
                <a:sym typeface="Lato"/>
              </a:rPr>
              <a:t>“[SCOTUS Justices] </a:t>
            </a:r>
            <a:endParaRPr b="1" sz="3000">
              <a:solidFill>
                <a:srgbClr val="E06666"/>
              </a:solidFill>
              <a:latin typeface="Lato"/>
              <a:ea typeface="Lato"/>
              <a:cs typeface="Lato"/>
              <a:sym typeface="Lato"/>
            </a:endParaRPr>
          </a:p>
          <a:p>
            <a:pPr indent="0" lvl="0" marL="0" rtl="0" algn="l">
              <a:spcBef>
                <a:spcPts val="0"/>
              </a:spcBef>
              <a:spcAft>
                <a:spcPts val="0"/>
              </a:spcAft>
              <a:buNone/>
            </a:pPr>
            <a:r>
              <a:rPr b="1" lang="en" sz="3000">
                <a:solidFill>
                  <a:srgbClr val="E06666"/>
                </a:solidFill>
                <a:latin typeface="Lato"/>
                <a:ea typeface="Lato"/>
                <a:cs typeface="Lato"/>
                <a:sym typeface="Lato"/>
              </a:rPr>
              <a:t>aren’t politicians in robes”</a:t>
            </a:r>
            <a:endParaRPr b="1" sz="3000">
              <a:solidFill>
                <a:srgbClr val="E06666"/>
              </a:solidFill>
              <a:latin typeface="Lato"/>
              <a:ea typeface="Lato"/>
              <a:cs typeface="Lato"/>
              <a:sym typeface="Lato"/>
            </a:endParaRPr>
          </a:p>
        </p:txBody>
      </p:sp>
      <p:pic>
        <p:nvPicPr>
          <p:cNvPr id="167" name="Google Shape;167;p17"/>
          <p:cNvPicPr preferRelativeResize="0"/>
          <p:nvPr/>
        </p:nvPicPr>
        <p:blipFill>
          <a:blip r:embed="rId3">
            <a:alphaModFix/>
          </a:blip>
          <a:stretch>
            <a:fillRect/>
          </a:stretch>
        </p:blipFill>
        <p:spPr>
          <a:xfrm>
            <a:off x="23575" y="1377925"/>
            <a:ext cx="3534899" cy="3534899"/>
          </a:xfrm>
          <a:prstGeom prst="rect">
            <a:avLst/>
          </a:prstGeom>
          <a:noFill/>
          <a:ln>
            <a:noFill/>
          </a:ln>
        </p:spPr>
      </p:pic>
      <p:sp>
        <p:nvSpPr>
          <p:cNvPr id="168" name="Google Shape;168;p17"/>
          <p:cNvSpPr txBox="1"/>
          <p:nvPr/>
        </p:nvSpPr>
        <p:spPr>
          <a:xfrm>
            <a:off x="3601225" y="1377925"/>
            <a:ext cx="2019900" cy="3534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lt1"/>
                </a:solidFill>
                <a:latin typeface="Lato"/>
                <a:ea typeface="Lato"/>
                <a:cs typeface="Lato"/>
                <a:sym typeface="Lato"/>
              </a:rPr>
              <a:t>T  H  E     L  A  T  E</a:t>
            </a:r>
            <a:endParaRPr sz="2000">
              <a:solidFill>
                <a:schemeClr val="lt1"/>
              </a:solidFill>
              <a:latin typeface="Lato"/>
              <a:ea typeface="Lato"/>
              <a:cs typeface="Lato"/>
              <a:sym typeface="Lato"/>
            </a:endParaRPr>
          </a:p>
          <a:p>
            <a:pPr indent="0" lvl="0" marL="0" rtl="0" algn="ctr">
              <a:spcBef>
                <a:spcPts val="0"/>
              </a:spcBef>
              <a:spcAft>
                <a:spcPts val="0"/>
              </a:spcAft>
              <a:buNone/>
            </a:pPr>
            <a:r>
              <a:rPr b="1" lang="en" sz="7000">
                <a:solidFill>
                  <a:schemeClr val="lt1"/>
                </a:solidFill>
                <a:latin typeface="Lato"/>
                <a:ea typeface="Lato"/>
                <a:cs typeface="Lato"/>
                <a:sym typeface="Lato"/>
              </a:rPr>
              <a:t>RBG</a:t>
            </a:r>
            <a:endParaRPr b="1" sz="7000">
              <a:solidFill>
                <a:schemeClr val="lt1"/>
              </a:solidFill>
              <a:latin typeface="Lato"/>
              <a:ea typeface="Lato"/>
              <a:cs typeface="Lato"/>
              <a:sym typeface="Lato"/>
            </a:endParaRPr>
          </a:p>
          <a:p>
            <a:pPr indent="0" lvl="0" marL="0" rtl="0" algn="ctr">
              <a:spcBef>
                <a:spcPts val="0"/>
              </a:spcBef>
              <a:spcAft>
                <a:spcPts val="0"/>
              </a:spcAft>
              <a:buNone/>
            </a:pPr>
            <a:r>
              <a:rPr lang="en" sz="1800">
                <a:solidFill>
                  <a:schemeClr val="lt1"/>
                </a:solidFill>
                <a:latin typeface="Lato"/>
                <a:ea typeface="Lato"/>
                <a:cs typeface="Lato"/>
                <a:sym typeface="Lato"/>
              </a:rPr>
              <a:t>VOTED ‘LIBERAL’</a:t>
            </a:r>
            <a:endParaRPr sz="1800">
              <a:solidFill>
                <a:schemeClr val="lt1"/>
              </a:solidFill>
              <a:latin typeface="Lato"/>
              <a:ea typeface="Lato"/>
              <a:cs typeface="Lato"/>
              <a:sym typeface="Lato"/>
            </a:endParaRPr>
          </a:p>
          <a:p>
            <a:pPr indent="0" lvl="0" marL="0" rtl="0" algn="ctr">
              <a:spcBef>
                <a:spcPts val="0"/>
              </a:spcBef>
              <a:spcAft>
                <a:spcPts val="0"/>
              </a:spcAft>
              <a:buNone/>
            </a:pPr>
            <a:r>
              <a:rPr lang="en" sz="3700">
                <a:solidFill>
                  <a:schemeClr val="lt1"/>
                </a:solidFill>
                <a:latin typeface="Lato"/>
                <a:ea typeface="Lato"/>
                <a:cs typeface="Lato"/>
                <a:sym typeface="Lato"/>
              </a:rPr>
              <a:t>O  N  L  Y</a:t>
            </a:r>
            <a:endParaRPr sz="3700">
              <a:solidFill>
                <a:schemeClr val="lt1"/>
              </a:solidFill>
              <a:latin typeface="Lato"/>
              <a:ea typeface="Lato"/>
              <a:cs typeface="Lato"/>
              <a:sym typeface="Lato"/>
            </a:endParaRPr>
          </a:p>
          <a:p>
            <a:pPr indent="0" lvl="0" marL="0" rtl="0" algn="ctr">
              <a:spcBef>
                <a:spcPts val="0"/>
              </a:spcBef>
              <a:spcAft>
                <a:spcPts val="0"/>
              </a:spcAft>
              <a:buNone/>
            </a:pPr>
            <a:r>
              <a:rPr b="1" lang="en" sz="7300">
                <a:solidFill>
                  <a:schemeClr val="lt1"/>
                </a:solidFill>
                <a:latin typeface="Lato"/>
                <a:ea typeface="Lato"/>
                <a:cs typeface="Lato"/>
                <a:sym typeface="Lato"/>
              </a:rPr>
              <a:t>63%</a:t>
            </a:r>
            <a:endParaRPr b="1" sz="7300">
              <a:solidFill>
                <a:schemeClr val="lt1"/>
              </a:solidFill>
              <a:latin typeface="Lato"/>
              <a:ea typeface="Lato"/>
              <a:cs typeface="Lato"/>
              <a:sym typeface="Lato"/>
            </a:endParaRPr>
          </a:p>
          <a:p>
            <a:pPr indent="0" lvl="0" marL="0" rtl="0" algn="ctr">
              <a:spcBef>
                <a:spcPts val="0"/>
              </a:spcBef>
              <a:spcAft>
                <a:spcPts val="0"/>
              </a:spcAft>
              <a:buNone/>
            </a:pPr>
            <a:r>
              <a:rPr lang="en" sz="2300">
                <a:solidFill>
                  <a:schemeClr val="lt1"/>
                </a:solidFill>
                <a:latin typeface="Lato"/>
                <a:ea typeface="Lato"/>
                <a:cs typeface="Lato"/>
                <a:sym typeface="Lato"/>
              </a:rPr>
              <a:t>OF THE TIME</a:t>
            </a:r>
            <a:endParaRPr sz="2300">
              <a:solidFill>
                <a:schemeClr val="lt1"/>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par>
                                <p:cTn fill="hold" nodeType="withEffect" presetClass="entr" presetID="10" presetSubtype="0">
                                  <p:stCondLst>
                                    <p:cond delay="0"/>
                                  </p:stCondLst>
                                  <p:childTnLst>
                                    <p:set>
                                      <p:cBhvr>
                                        <p:cTn dur="1" fill="hold">
                                          <p:stCondLst>
                                            <p:cond delay="0"/>
                                          </p:stCondLst>
                                        </p:cTn>
                                        <p:tgtEl>
                                          <p:spTgt spid="167"/>
                                        </p:tgtEl>
                                        <p:attrNameLst>
                                          <p:attrName>style.visibility</p:attrName>
                                        </p:attrNameLst>
                                      </p:cBhvr>
                                      <p:to>
                                        <p:strVal val="visible"/>
                                      </p:to>
                                    </p:set>
                                    <p:animEffect filter="fade" transition="in">
                                      <p:cBhvr>
                                        <p:cTn dur="1000"/>
                                        <p:tgtEl>
                                          <p:spTgt spid="1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8"/>
          <p:cNvSpPr txBox="1"/>
          <p:nvPr>
            <p:ph type="title"/>
          </p:nvPr>
        </p:nvSpPr>
        <p:spPr>
          <a:xfrm>
            <a:off x="71775" y="180800"/>
            <a:ext cx="5292000" cy="1148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2700"/>
              <a:t>WHY PREDICT THE LEAN </a:t>
            </a:r>
            <a:endParaRPr b="1" sz="2700"/>
          </a:p>
          <a:p>
            <a:pPr indent="0" lvl="0" marL="0" rtl="0" algn="l">
              <a:spcBef>
                <a:spcPts val="0"/>
              </a:spcBef>
              <a:spcAft>
                <a:spcPts val="0"/>
              </a:spcAft>
              <a:buNone/>
            </a:pPr>
            <a:r>
              <a:rPr b="1" lang="en" sz="2700"/>
              <a:t>OF A JUSTICE’S VOTE?</a:t>
            </a:r>
            <a:endParaRPr b="1" sz="2700"/>
          </a:p>
        </p:txBody>
      </p:sp>
      <p:sp>
        <p:nvSpPr>
          <p:cNvPr id="174" name="Google Shape;174;p18"/>
          <p:cNvSpPr txBox="1"/>
          <p:nvPr/>
        </p:nvSpPr>
        <p:spPr>
          <a:xfrm>
            <a:off x="305325" y="2299438"/>
            <a:ext cx="4930200" cy="743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6D9EEB"/>
              </a:buClr>
              <a:buSzPts val="2000"/>
              <a:buFont typeface="Lato"/>
              <a:buChar char="●"/>
            </a:pPr>
            <a:r>
              <a:rPr b="1" lang="en" sz="2000">
                <a:solidFill>
                  <a:srgbClr val="6D9EEB"/>
                </a:solidFill>
                <a:latin typeface="Lato"/>
                <a:ea typeface="Lato"/>
                <a:cs typeface="Lato"/>
                <a:sym typeface="Lato"/>
              </a:rPr>
              <a:t>Help petitioners understand how a specific judge might vote on their issue</a:t>
            </a:r>
            <a:endParaRPr b="1" sz="2000">
              <a:solidFill>
                <a:srgbClr val="6D9EEB"/>
              </a:solidFill>
              <a:latin typeface="Lato"/>
              <a:ea typeface="Lato"/>
              <a:cs typeface="Lato"/>
              <a:sym typeface="Lato"/>
            </a:endParaRPr>
          </a:p>
        </p:txBody>
      </p:sp>
      <p:sp>
        <p:nvSpPr>
          <p:cNvPr id="175" name="Google Shape;175;p18"/>
          <p:cNvSpPr txBox="1"/>
          <p:nvPr/>
        </p:nvSpPr>
        <p:spPr>
          <a:xfrm>
            <a:off x="305325" y="3313375"/>
            <a:ext cx="4930200" cy="743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CC4125"/>
              </a:buClr>
              <a:buSzPts val="2000"/>
              <a:buFont typeface="Lato"/>
              <a:buChar char="●"/>
            </a:pPr>
            <a:r>
              <a:rPr b="1" lang="en" sz="2000">
                <a:solidFill>
                  <a:srgbClr val="CC4125"/>
                </a:solidFill>
                <a:latin typeface="Lato"/>
                <a:ea typeface="Lato"/>
                <a:cs typeface="Lato"/>
                <a:sym typeface="Lato"/>
              </a:rPr>
              <a:t>Allow media a data-based solution to understand the leanings of our supreme court justices</a:t>
            </a:r>
            <a:endParaRPr b="1" sz="2000">
              <a:solidFill>
                <a:srgbClr val="CC4125"/>
              </a:solidFill>
              <a:latin typeface="Lato"/>
              <a:ea typeface="Lato"/>
              <a:cs typeface="Lato"/>
              <a:sym typeface="Lato"/>
            </a:endParaRPr>
          </a:p>
        </p:txBody>
      </p:sp>
      <p:sp>
        <p:nvSpPr>
          <p:cNvPr id="176" name="Google Shape;176;p18"/>
          <p:cNvSpPr txBox="1"/>
          <p:nvPr/>
        </p:nvSpPr>
        <p:spPr>
          <a:xfrm>
            <a:off x="305325" y="4348850"/>
            <a:ext cx="4930200" cy="743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6D9EEB"/>
              </a:buClr>
              <a:buSzPts val="2000"/>
              <a:buFont typeface="Lato"/>
              <a:buChar char="●"/>
            </a:pPr>
            <a:r>
              <a:rPr b="1" lang="en" sz="2000">
                <a:solidFill>
                  <a:srgbClr val="6D9EEB"/>
                </a:solidFill>
                <a:latin typeface="Lato"/>
                <a:ea typeface="Lato"/>
                <a:cs typeface="Lato"/>
                <a:sym typeface="Lato"/>
              </a:rPr>
              <a:t>Provide a data-informed tool for the public </a:t>
            </a:r>
            <a:endParaRPr b="1" sz="2000">
              <a:solidFill>
                <a:srgbClr val="6D9EEB"/>
              </a:solidFill>
              <a:latin typeface="Lato"/>
              <a:ea typeface="Lato"/>
              <a:cs typeface="Lato"/>
              <a:sym typeface="Lato"/>
            </a:endParaRPr>
          </a:p>
        </p:txBody>
      </p:sp>
      <p:sp>
        <p:nvSpPr>
          <p:cNvPr id="177" name="Google Shape;177;p18"/>
          <p:cNvSpPr txBox="1"/>
          <p:nvPr/>
        </p:nvSpPr>
        <p:spPr>
          <a:xfrm>
            <a:off x="305325" y="1285500"/>
            <a:ext cx="4930200" cy="7437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Clr>
                <a:srgbClr val="CC4125"/>
              </a:buClr>
              <a:buSzPts val="2000"/>
              <a:buFont typeface="Lato"/>
              <a:buChar char="●"/>
            </a:pPr>
            <a:r>
              <a:rPr b="1" lang="en" sz="2000">
                <a:solidFill>
                  <a:srgbClr val="CC4125"/>
                </a:solidFill>
                <a:latin typeface="Lato"/>
                <a:ea typeface="Lato"/>
                <a:cs typeface="Lato"/>
                <a:sym typeface="Lato"/>
              </a:rPr>
              <a:t>Allow those with appointing powers to higher courts a way  to predict how a judge will vote on certain issues</a:t>
            </a:r>
            <a:endParaRPr b="1" sz="2000">
              <a:solidFill>
                <a:srgbClr val="CC4125"/>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
                                        </p:tgtEl>
                                        <p:attrNameLst>
                                          <p:attrName>style.visibility</p:attrName>
                                        </p:attrNameLst>
                                      </p:cBhvr>
                                      <p:to>
                                        <p:strVal val="visible"/>
                                      </p:to>
                                    </p:set>
                                    <p:animEffect filter="fade" transition="in">
                                      <p:cBhvr>
                                        <p:cTn dur="1000"/>
                                        <p:tgtEl>
                                          <p:spTgt spid="17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1297500" y="743025"/>
            <a:ext cx="3036300" cy="5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FEATURES</a:t>
            </a:r>
            <a:endParaRPr b="1"/>
          </a:p>
        </p:txBody>
      </p:sp>
      <p:sp>
        <p:nvSpPr>
          <p:cNvPr id="183" name="Google Shape;183;p19"/>
          <p:cNvSpPr txBox="1"/>
          <p:nvPr>
            <p:ph idx="2" type="body"/>
          </p:nvPr>
        </p:nvSpPr>
        <p:spPr>
          <a:xfrm>
            <a:off x="4572000" y="743025"/>
            <a:ext cx="4069500" cy="2856300"/>
          </a:xfrm>
          <a:prstGeom prst="rect">
            <a:avLst/>
          </a:prstGeom>
        </p:spPr>
        <p:txBody>
          <a:bodyPr anchorCtr="0" anchor="t" bIns="91425" lIns="91425" spcFirstLastPara="1" rIns="91425" wrap="square" tIns="91425">
            <a:noAutofit/>
          </a:bodyPr>
          <a:lstStyle/>
          <a:p>
            <a:pPr indent="-311150" lvl="0" marL="457200" rtl="0" algn="l">
              <a:lnSpc>
                <a:spcPct val="100000"/>
              </a:lnSpc>
              <a:spcBef>
                <a:spcPts val="0"/>
              </a:spcBef>
              <a:spcAft>
                <a:spcPts val="0"/>
              </a:spcAft>
              <a:buSzPts val="1300"/>
              <a:buChar char="●"/>
            </a:pPr>
            <a:r>
              <a:rPr lang="en"/>
              <a:t>Term</a:t>
            </a:r>
            <a:endParaRPr/>
          </a:p>
          <a:p>
            <a:pPr indent="-311150" lvl="0" marL="457200" rtl="0" algn="l">
              <a:lnSpc>
                <a:spcPct val="100000"/>
              </a:lnSpc>
              <a:spcBef>
                <a:spcPts val="1600"/>
              </a:spcBef>
              <a:spcAft>
                <a:spcPts val="0"/>
              </a:spcAft>
              <a:buSzPts val="1300"/>
              <a:buChar char="●"/>
            </a:pPr>
            <a:r>
              <a:rPr lang="en"/>
              <a:t>Issue</a:t>
            </a:r>
            <a:endParaRPr/>
          </a:p>
          <a:p>
            <a:pPr indent="-311150" lvl="0" marL="457200" rtl="0" algn="l">
              <a:lnSpc>
                <a:spcPct val="100000"/>
              </a:lnSpc>
              <a:spcBef>
                <a:spcPts val="1600"/>
              </a:spcBef>
              <a:spcAft>
                <a:spcPts val="0"/>
              </a:spcAft>
              <a:buSzPts val="1300"/>
              <a:buChar char="●"/>
            </a:pPr>
            <a:r>
              <a:rPr lang="en"/>
              <a:t>Issue Area</a:t>
            </a:r>
            <a:endParaRPr/>
          </a:p>
          <a:p>
            <a:pPr indent="-311150" lvl="0" marL="457200" rtl="0" algn="l">
              <a:lnSpc>
                <a:spcPct val="100000"/>
              </a:lnSpc>
              <a:spcBef>
                <a:spcPts val="1600"/>
              </a:spcBef>
              <a:spcAft>
                <a:spcPts val="0"/>
              </a:spcAft>
              <a:buSzPts val="1300"/>
              <a:buChar char="●"/>
            </a:pPr>
            <a:r>
              <a:rPr lang="en"/>
              <a:t>Justice Name</a:t>
            </a:r>
            <a:endParaRPr/>
          </a:p>
          <a:p>
            <a:pPr indent="-311150" lvl="0" marL="457200" rtl="0" algn="l">
              <a:lnSpc>
                <a:spcPct val="100000"/>
              </a:lnSpc>
              <a:spcBef>
                <a:spcPts val="1600"/>
              </a:spcBef>
              <a:spcAft>
                <a:spcPts val="0"/>
              </a:spcAft>
              <a:buSzPts val="1300"/>
              <a:buChar char="●"/>
            </a:pPr>
            <a:r>
              <a:rPr lang="en"/>
              <a:t>Legal Provisions Considered by the Court</a:t>
            </a:r>
            <a:endParaRPr/>
          </a:p>
          <a:p>
            <a:pPr indent="-311150" lvl="0" marL="457200" rtl="0" algn="l">
              <a:lnSpc>
                <a:spcPct val="100000"/>
              </a:lnSpc>
              <a:spcBef>
                <a:spcPts val="1600"/>
              </a:spcBef>
              <a:spcAft>
                <a:spcPts val="0"/>
              </a:spcAft>
              <a:buSzPts val="1300"/>
              <a:buChar char="●"/>
            </a:pPr>
            <a:r>
              <a:rPr lang="en"/>
              <a:t>Declaration of Unconstitutionality</a:t>
            </a:r>
            <a:endParaRPr/>
          </a:p>
          <a:p>
            <a:pPr indent="-311150" lvl="0" marL="457200" rtl="0" algn="l">
              <a:lnSpc>
                <a:spcPct val="100000"/>
              </a:lnSpc>
              <a:spcBef>
                <a:spcPts val="1600"/>
              </a:spcBef>
              <a:spcAft>
                <a:spcPts val="1600"/>
              </a:spcAft>
              <a:buSzPts val="1300"/>
              <a:buChar char="●"/>
            </a:pPr>
            <a:r>
              <a:rPr lang="en"/>
              <a:t>Decision Direction (Conservative or Liberal)</a:t>
            </a:r>
            <a:endParaRPr/>
          </a:p>
        </p:txBody>
      </p:sp>
      <p:sp>
        <p:nvSpPr>
          <p:cNvPr id="184" name="Google Shape;184;p19"/>
          <p:cNvSpPr txBox="1"/>
          <p:nvPr>
            <p:ph type="title"/>
          </p:nvPr>
        </p:nvSpPr>
        <p:spPr>
          <a:xfrm>
            <a:off x="1297500" y="4078275"/>
            <a:ext cx="3036300" cy="54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TARGET</a:t>
            </a:r>
            <a:endParaRPr b="1"/>
          </a:p>
        </p:txBody>
      </p:sp>
      <p:sp>
        <p:nvSpPr>
          <p:cNvPr id="185" name="Google Shape;185;p19"/>
          <p:cNvSpPr txBox="1"/>
          <p:nvPr>
            <p:ph idx="2" type="body"/>
          </p:nvPr>
        </p:nvSpPr>
        <p:spPr>
          <a:xfrm>
            <a:off x="4572000" y="4078275"/>
            <a:ext cx="4440600" cy="1751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600"/>
              <a:t>DIRECTION OF INDIVIDUAL JUSTICE’S VOTE</a:t>
            </a:r>
            <a:endParaRPr b="1" sz="1600"/>
          </a:p>
          <a:p>
            <a:pPr indent="0" lvl="0" marL="0" rtl="0" algn="l">
              <a:lnSpc>
                <a:spcPct val="100000"/>
              </a:lnSpc>
              <a:spcBef>
                <a:spcPts val="1600"/>
              </a:spcBef>
              <a:spcAft>
                <a:spcPts val="1600"/>
              </a:spcAft>
              <a:buNone/>
            </a:pPr>
            <a:r>
              <a:rPr b="1" lang="en"/>
              <a:t>(C</a:t>
            </a:r>
            <a:r>
              <a:rPr b="1" lang="en"/>
              <a:t>o</a:t>
            </a:r>
            <a:r>
              <a:rPr b="1" lang="en"/>
              <a:t>nservative or Liberal)</a:t>
            </a:r>
            <a:endParaRPr b="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67750" y="68100"/>
            <a:ext cx="5736000" cy="4990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100"/>
              <a:t>JUSTICES INCLUDED:</a:t>
            </a:r>
            <a:endParaRPr b="1" sz="3100"/>
          </a:p>
          <a:p>
            <a:pPr indent="0" lvl="0" marL="457200" rtl="0" algn="l">
              <a:spcBef>
                <a:spcPts val="0"/>
              </a:spcBef>
              <a:spcAft>
                <a:spcPts val="0"/>
              </a:spcAft>
              <a:buNone/>
            </a:pPr>
            <a:r>
              <a:t/>
            </a:r>
            <a:endParaRPr sz="1800"/>
          </a:p>
          <a:p>
            <a:pPr indent="-387350" lvl="0" marL="457200" rtl="0" algn="l">
              <a:spcBef>
                <a:spcPts val="0"/>
              </a:spcBef>
              <a:spcAft>
                <a:spcPts val="0"/>
              </a:spcAft>
              <a:buSzPts val="2500"/>
              <a:buChar char="●"/>
            </a:pPr>
            <a:r>
              <a:rPr lang="en" sz="2500"/>
              <a:t>Clarence Thomas </a:t>
            </a:r>
            <a:endParaRPr sz="2000"/>
          </a:p>
          <a:p>
            <a:pPr indent="-387350" lvl="0" marL="457200" rtl="0" algn="l">
              <a:spcBef>
                <a:spcPts val="0"/>
              </a:spcBef>
              <a:spcAft>
                <a:spcPts val="0"/>
              </a:spcAft>
              <a:buSzPts val="2500"/>
              <a:buChar char="●"/>
            </a:pPr>
            <a:r>
              <a:rPr lang="en" sz="2500"/>
              <a:t>Ruth Bader Ginsburg (RIP)</a:t>
            </a:r>
            <a:endParaRPr sz="2000"/>
          </a:p>
          <a:p>
            <a:pPr indent="-387350" lvl="0" marL="457200" rtl="0" algn="l">
              <a:spcBef>
                <a:spcPts val="0"/>
              </a:spcBef>
              <a:spcAft>
                <a:spcPts val="0"/>
              </a:spcAft>
              <a:buSzPts val="2500"/>
              <a:buChar char="●"/>
            </a:pPr>
            <a:r>
              <a:rPr lang="en" sz="2500"/>
              <a:t>Stephen Breyer</a:t>
            </a:r>
            <a:endParaRPr sz="2000"/>
          </a:p>
          <a:p>
            <a:pPr indent="-387350" lvl="0" marL="457200" rtl="0" algn="l">
              <a:spcBef>
                <a:spcPts val="0"/>
              </a:spcBef>
              <a:spcAft>
                <a:spcPts val="0"/>
              </a:spcAft>
              <a:buSzPts val="2500"/>
              <a:buChar char="●"/>
            </a:pPr>
            <a:r>
              <a:rPr lang="en" sz="2500"/>
              <a:t>John Roberts</a:t>
            </a:r>
            <a:endParaRPr sz="2000"/>
          </a:p>
          <a:p>
            <a:pPr indent="-387350" lvl="0" marL="457200" rtl="0" algn="l">
              <a:spcBef>
                <a:spcPts val="0"/>
              </a:spcBef>
              <a:spcAft>
                <a:spcPts val="0"/>
              </a:spcAft>
              <a:buSzPts val="2500"/>
              <a:buChar char="●"/>
            </a:pPr>
            <a:r>
              <a:rPr lang="en" sz="2500"/>
              <a:t>Samuel Alito</a:t>
            </a:r>
            <a:endParaRPr sz="2000"/>
          </a:p>
          <a:p>
            <a:pPr indent="-355600" lvl="0" marL="457200" rtl="0" algn="l">
              <a:spcBef>
                <a:spcPts val="0"/>
              </a:spcBef>
              <a:spcAft>
                <a:spcPts val="0"/>
              </a:spcAft>
              <a:buSzPts val="2000"/>
              <a:buChar char="●"/>
            </a:pPr>
            <a:r>
              <a:rPr lang="en" sz="2500"/>
              <a:t>Sonia Sotomayor</a:t>
            </a:r>
            <a:endParaRPr sz="2000"/>
          </a:p>
          <a:p>
            <a:pPr indent="-387350" lvl="0" marL="457200" rtl="0" algn="l">
              <a:spcBef>
                <a:spcPts val="0"/>
              </a:spcBef>
              <a:spcAft>
                <a:spcPts val="0"/>
              </a:spcAft>
              <a:buSzPts val="2500"/>
              <a:buChar char="●"/>
            </a:pPr>
            <a:r>
              <a:rPr lang="en" sz="2500"/>
              <a:t>Elena Kagan</a:t>
            </a:r>
            <a:endParaRPr sz="2000"/>
          </a:p>
          <a:p>
            <a:pPr indent="-387350" lvl="0" marL="457200" rtl="0" algn="l">
              <a:spcBef>
                <a:spcPts val="0"/>
              </a:spcBef>
              <a:spcAft>
                <a:spcPts val="0"/>
              </a:spcAft>
              <a:buSzPts val="2500"/>
              <a:buChar char="●"/>
            </a:pPr>
            <a:r>
              <a:rPr lang="en" sz="2500"/>
              <a:t>Neil Gorsuch</a:t>
            </a:r>
            <a:endParaRPr sz="2000"/>
          </a:p>
          <a:p>
            <a:pPr indent="-387350" lvl="0" marL="457200" rtl="0" algn="l">
              <a:spcBef>
                <a:spcPts val="0"/>
              </a:spcBef>
              <a:spcAft>
                <a:spcPts val="0"/>
              </a:spcAft>
              <a:buSzPts val="2500"/>
              <a:buChar char="●"/>
            </a:pPr>
            <a:r>
              <a:rPr lang="en" sz="2500"/>
              <a:t>Brett Kavanaugh</a:t>
            </a:r>
            <a:endParaRPr sz="2500"/>
          </a:p>
          <a:p>
            <a:pPr indent="0" lvl="0" marL="0" rtl="0" algn="l">
              <a:spcBef>
                <a:spcPts val="0"/>
              </a:spcBef>
              <a:spcAft>
                <a:spcPts val="0"/>
              </a:spcAft>
              <a:buNone/>
            </a:pPr>
            <a:r>
              <a:t/>
            </a:r>
            <a:endParaRPr sz="1800"/>
          </a:p>
          <a:p>
            <a:pPr indent="0" lvl="0" marL="0" rtl="0" algn="l">
              <a:spcBef>
                <a:spcPts val="0"/>
              </a:spcBef>
              <a:spcAft>
                <a:spcPts val="0"/>
              </a:spcAft>
              <a:buNone/>
            </a:pPr>
            <a:r>
              <a:rPr lang="en" sz="1300"/>
              <a:t>* Newest Associate Justice Amy Coney Barrett is not included as there is not enough data on her Supreme Court decisions yet.</a:t>
            </a:r>
            <a:endParaRPr sz="13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pic>
        <p:nvPicPr>
          <p:cNvPr id="195" name="Google Shape;195;p21"/>
          <p:cNvPicPr preferRelativeResize="0"/>
          <p:nvPr/>
        </p:nvPicPr>
        <p:blipFill>
          <a:blip r:embed="rId3">
            <a:alphaModFix/>
          </a:blip>
          <a:stretch>
            <a:fillRect/>
          </a:stretch>
        </p:blipFill>
        <p:spPr>
          <a:xfrm>
            <a:off x="1525500" y="210600"/>
            <a:ext cx="7420800" cy="4722300"/>
          </a:xfrm>
          <a:prstGeom prst="rect">
            <a:avLst/>
          </a:prstGeom>
          <a:noFill/>
          <a:ln>
            <a:noFill/>
          </a:ln>
        </p:spPr>
      </p:pic>
      <p:sp>
        <p:nvSpPr>
          <p:cNvPr id="196" name="Google Shape;196;p21"/>
          <p:cNvSpPr txBox="1"/>
          <p:nvPr/>
        </p:nvSpPr>
        <p:spPr>
          <a:xfrm rot="-5400000">
            <a:off x="-1422225" y="2703800"/>
            <a:ext cx="3652200" cy="10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5200">
                <a:solidFill>
                  <a:srgbClr val="FFFFFF"/>
                </a:solidFill>
                <a:latin typeface="Lato"/>
                <a:ea typeface="Lato"/>
                <a:cs typeface="Lato"/>
                <a:sym typeface="Lato"/>
              </a:rPr>
              <a:t>L I B E R A L</a:t>
            </a:r>
            <a:endParaRPr b="1" sz="5200">
              <a:solidFill>
                <a:srgbClr val="FFFFFF"/>
              </a:solidFill>
              <a:latin typeface="Lato"/>
              <a:ea typeface="Lato"/>
              <a:cs typeface="Lato"/>
              <a:sym typeface="Lato"/>
            </a:endParaRPr>
          </a:p>
          <a:p>
            <a:pPr indent="0" lvl="0" marL="0" rtl="0" algn="l">
              <a:spcBef>
                <a:spcPts val="0"/>
              </a:spcBef>
              <a:spcAft>
                <a:spcPts val="0"/>
              </a:spcAft>
              <a:buNone/>
            </a:pPr>
            <a:r>
              <a:rPr b="1" lang="en" sz="5200">
                <a:solidFill>
                  <a:srgbClr val="FFFFFF"/>
                </a:solidFill>
                <a:latin typeface="Lato"/>
                <a:ea typeface="Lato"/>
                <a:cs typeface="Lato"/>
                <a:sym typeface="Lato"/>
              </a:rPr>
              <a:t>S C O R E</a:t>
            </a:r>
            <a:endParaRPr b="1" sz="5200">
              <a:solidFill>
                <a:srgbClr val="FFFFFF"/>
              </a:solidFill>
              <a:latin typeface="Lato"/>
              <a:ea typeface="Lato"/>
              <a:cs typeface="Lato"/>
              <a:sym typeface="La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5"/>
                                        </p:tgtEl>
                                        <p:attrNameLst>
                                          <p:attrName>style.visibility</p:attrName>
                                        </p:attrNameLst>
                                      </p:cBhvr>
                                      <p:to>
                                        <p:strVal val="visible"/>
                                      </p:to>
                                    </p:set>
                                    <p:animEffect filter="fade" transition="in">
                                      <p:cBhvr>
                                        <p:cTn dur="1000"/>
                                        <p:tgtEl>
                                          <p:spTgt spid="19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990000"/>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